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3"/>
  </p:notesMasterIdLst>
  <p:handoutMasterIdLst>
    <p:handoutMasterId r:id="rId24"/>
  </p:handoutMasterIdLst>
  <p:sldIdLst>
    <p:sldId id="256" r:id="rId2"/>
    <p:sldId id="257" r:id="rId3"/>
    <p:sldId id="258" r:id="rId4"/>
    <p:sldId id="278" r:id="rId5"/>
    <p:sldId id="259" r:id="rId6"/>
    <p:sldId id="279" r:id="rId7"/>
    <p:sldId id="260" r:id="rId8"/>
    <p:sldId id="265" r:id="rId9"/>
    <p:sldId id="266" r:id="rId10"/>
    <p:sldId id="267" r:id="rId11"/>
    <p:sldId id="280"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86" d="100"/>
          <a:sy n="86" d="100"/>
        </p:scale>
        <p:origin x="331" y="48"/>
      </p:cViewPr>
      <p:guideLst/>
    </p:cSldViewPr>
  </p:slideViewPr>
  <p:notesTextViewPr>
    <p:cViewPr>
      <p:scale>
        <a:sx n="1" d="1"/>
        <a:sy n="1" d="1"/>
      </p:scale>
      <p:origin x="0" y="0"/>
    </p:cViewPr>
  </p:notesText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F368B05-2D38-44D6-B8DA-599D4A9E42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681012A-122D-475C-A900-C31EAF4E19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502FC4-2826-4189-9A5A-4802B82D90F9}" type="datetimeFigureOut">
              <a:rPr lang="fr-FR" smtClean="0"/>
              <a:t>13/04/2021</a:t>
            </a:fld>
            <a:endParaRPr lang="fr-FR"/>
          </a:p>
        </p:txBody>
      </p:sp>
      <p:sp>
        <p:nvSpPr>
          <p:cNvPr id="4" name="Espace réservé du pied de page 3">
            <a:extLst>
              <a:ext uri="{FF2B5EF4-FFF2-40B4-BE49-F238E27FC236}">
                <a16:creationId xmlns:a16="http://schemas.microsoft.com/office/drawing/2014/main" id="{82554434-9A0E-4261-9D33-B9B86CA7C1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F980ABD-941E-484C-95AE-BBA0656FBE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79CB67-650C-4C62-AD51-A107FCCEC4E1}" type="slidenum">
              <a:rPr lang="fr-FR" smtClean="0"/>
              <a:t>‹N°›</a:t>
            </a:fld>
            <a:endParaRPr lang="fr-FR"/>
          </a:p>
        </p:txBody>
      </p:sp>
    </p:spTree>
    <p:extLst>
      <p:ext uri="{BB962C8B-B14F-4D97-AF65-F5344CB8AC3E}">
        <p14:creationId xmlns:p14="http://schemas.microsoft.com/office/powerpoint/2010/main" val="12594460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A84B2-E620-4EFC-AE95-6DDE4155F805}" type="datetimeFigureOut">
              <a:rPr lang="fr-FR" noProof="0" smtClean="0"/>
              <a:t>13/04/2021</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15328-2FD5-4AB1-B846-CCAE8EA09498}" type="slidenum">
              <a:rPr lang="fr-FR" noProof="0" smtClean="0"/>
              <a:t>‹N°›</a:t>
            </a:fld>
            <a:endParaRPr lang="fr-FR" noProof="0"/>
          </a:p>
        </p:txBody>
      </p:sp>
    </p:spTree>
    <p:extLst>
      <p:ext uri="{BB962C8B-B14F-4D97-AF65-F5344CB8AC3E}">
        <p14:creationId xmlns:p14="http://schemas.microsoft.com/office/powerpoint/2010/main" val="31245701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E15328-2FD5-4AB1-B846-CCAE8EA09498}" type="slidenum">
              <a:rPr lang="fr-FR" smtClean="0"/>
              <a:t>1</a:t>
            </a:fld>
            <a:endParaRPr lang="fr-FR"/>
          </a:p>
        </p:txBody>
      </p:sp>
    </p:spTree>
    <p:extLst>
      <p:ext uri="{BB962C8B-B14F-4D97-AF65-F5344CB8AC3E}">
        <p14:creationId xmlns:p14="http://schemas.microsoft.com/office/powerpoint/2010/main" val="3976077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E15328-2FD5-4AB1-B846-CCAE8EA09498}" type="slidenum">
              <a:rPr lang="fr-FR" smtClean="0"/>
              <a:t>2</a:t>
            </a:fld>
            <a:endParaRPr lang="fr-FR"/>
          </a:p>
        </p:txBody>
      </p:sp>
    </p:spTree>
    <p:extLst>
      <p:ext uri="{BB962C8B-B14F-4D97-AF65-F5344CB8AC3E}">
        <p14:creationId xmlns:p14="http://schemas.microsoft.com/office/powerpoint/2010/main" val="67045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E15328-2FD5-4AB1-B846-CCAE8EA09498}" type="slidenum">
              <a:rPr lang="fr-FR" smtClean="0"/>
              <a:t>3</a:t>
            </a:fld>
            <a:endParaRPr lang="fr-FR"/>
          </a:p>
        </p:txBody>
      </p:sp>
    </p:spTree>
    <p:extLst>
      <p:ext uri="{BB962C8B-B14F-4D97-AF65-F5344CB8AC3E}">
        <p14:creationId xmlns:p14="http://schemas.microsoft.com/office/powerpoint/2010/main" val="2117674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E15328-2FD5-4AB1-B846-CCAE8EA09498}" type="slidenum">
              <a:rPr lang="fr-FR" smtClean="0"/>
              <a:t>5</a:t>
            </a:fld>
            <a:endParaRPr lang="fr-FR"/>
          </a:p>
        </p:txBody>
      </p:sp>
    </p:spTree>
    <p:extLst>
      <p:ext uri="{BB962C8B-B14F-4D97-AF65-F5344CB8AC3E}">
        <p14:creationId xmlns:p14="http://schemas.microsoft.com/office/powerpoint/2010/main" val="732477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E15328-2FD5-4AB1-B846-CCAE8EA09498}" type="slidenum">
              <a:rPr lang="fr-FR" smtClean="0"/>
              <a:t>7</a:t>
            </a:fld>
            <a:endParaRPr lang="fr-FR"/>
          </a:p>
        </p:txBody>
      </p:sp>
    </p:spTree>
    <p:extLst>
      <p:ext uri="{BB962C8B-B14F-4D97-AF65-F5344CB8AC3E}">
        <p14:creationId xmlns:p14="http://schemas.microsoft.com/office/powerpoint/2010/main" val="2242989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Imag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e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orme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e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orme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e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e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e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orme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orme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orme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e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e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e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e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e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e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e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e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e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orme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orme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e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e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e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orme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orme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e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orme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e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e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e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e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e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e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orme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orme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orme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orme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orme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orme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orme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orme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orme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orme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orme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orme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orme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orme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orme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orme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orme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re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fr-FR" noProof="0"/>
              <a:t>Modifiez le style du titre</a:t>
            </a:r>
          </a:p>
        </p:txBody>
      </p:sp>
      <p:sp>
        <p:nvSpPr>
          <p:cNvPr id="3" name="Sous-titre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7077511" y="5410201"/>
            <a:ext cx="2743200" cy="365125"/>
          </a:xfrm>
        </p:spPr>
        <p:txBody>
          <a:bodyPr rtlCol="0"/>
          <a:lstStyle/>
          <a:p>
            <a:pPr rtl="0"/>
            <a:fld id="{A02EAC81-5C99-4864-A0E8-CFA5C9ABA6C2}" type="datetime1">
              <a:rPr lang="fr-FR" noProof="0" smtClean="0"/>
              <a:t>13/04/2021</a:t>
            </a:fld>
            <a:endParaRPr lang="fr-FR" noProof="0"/>
          </a:p>
        </p:txBody>
      </p:sp>
      <p:sp>
        <p:nvSpPr>
          <p:cNvPr id="5" name="Espace réservé du pied de page 4"/>
          <p:cNvSpPr>
            <a:spLocks noGrp="1"/>
          </p:cNvSpPr>
          <p:nvPr>
            <p:ph type="ftr" sz="quarter" idx="11"/>
          </p:nvPr>
        </p:nvSpPr>
        <p:spPr>
          <a:xfrm>
            <a:off x="1876424" y="5410201"/>
            <a:ext cx="5124886"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9896911" y="5410199"/>
            <a:ext cx="771089" cy="365125"/>
          </a:xfrm>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0" y="4304664"/>
            <a:ext cx="9912355" cy="819355"/>
          </a:xfrm>
        </p:spPr>
        <p:txBody>
          <a:bodyPr rtlCol="0" anchor="b">
            <a:normAutofit/>
          </a:bodyPr>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fr-FR" noProof="0"/>
              <a:t>Cliquez sur l’icône pour ajouter une image</a:t>
            </a:r>
          </a:p>
        </p:txBody>
      </p:sp>
      <p:sp>
        <p:nvSpPr>
          <p:cNvPr id="4" name="Espace réservé du texte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0ACE44FF-5CD6-4B82-B1F5-6AE86C9907EB}" type="datetime1">
              <a:rPr lang="fr-FR" noProof="0" smtClean="0"/>
              <a:t>13/04/2021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56" y="609600"/>
            <a:ext cx="9905955" cy="3429000"/>
          </a:xfrm>
        </p:spPr>
        <p:txBody>
          <a:bodyPr rtlCol="0" anchor="ctr">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9B3B6F96-1DBA-403E-937D-37819E106CA7}" type="datetime1">
              <a:rPr lang="fr-FR" noProof="0" smtClean="0"/>
              <a:t>13/04/2021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46212" y="609599"/>
            <a:ext cx="9302752" cy="2748429"/>
          </a:xfrm>
        </p:spPr>
        <p:txBody>
          <a:bodyPr rtlCol="0" anchor="ctr">
            <a:normAutofit/>
          </a:bodyPr>
          <a:lstStyle>
            <a:lvl1pPr>
              <a:defRPr sz="3600"/>
            </a:lvl1pPr>
          </a:lstStyle>
          <a:p>
            <a:pPr rtl="0"/>
            <a:r>
              <a:rPr lang="fr-FR" noProof="0"/>
              <a:t>Modifiez le style du titre</a:t>
            </a:r>
          </a:p>
        </p:txBody>
      </p:sp>
      <p:sp>
        <p:nvSpPr>
          <p:cNvPr id="12" name="Espace réservé du texte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4" name="Espace réservé du texte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55413907-E3EB-48AE-AB86-05A8E02730C7}" type="datetime1">
              <a:rPr lang="fr-FR" noProof="0" smtClean="0"/>
              <a:t>13/04/2021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
        <p:nvSpPr>
          <p:cNvPr id="60" name="Zone de texte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61" name="Zone de texte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de nom">
    <p:spTree>
      <p:nvGrpSpPr>
        <p:cNvPr id="1" name=""/>
        <p:cNvGrpSpPr/>
        <p:nvPr/>
      </p:nvGrpSpPr>
      <p:grpSpPr>
        <a:xfrm>
          <a:off x="0" y="0"/>
          <a:ext cx="0" cy="0"/>
          <a:chOff x="0" y="0"/>
          <a:chExt cx="0" cy="0"/>
        </a:xfrm>
      </p:grpSpPr>
      <p:sp>
        <p:nvSpPr>
          <p:cNvPr id="2" name="Titre 1"/>
          <p:cNvSpPr>
            <a:spLocks noGrp="1"/>
          </p:cNvSpPr>
          <p:nvPr>
            <p:ph type="title"/>
          </p:nvPr>
        </p:nvSpPr>
        <p:spPr>
          <a:xfrm>
            <a:off x="1141410" y="2134041"/>
            <a:ext cx="9906001" cy="2511835"/>
          </a:xfrm>
        </p:spPr>
        <p:txBody>
          <a:bodyPr rtlCol="0" anchor="b">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72A7BD87-4162-417A-9B5A-2932BA9F7490}" type="datetime1">
              <a:rPr lang="fr-FR" noProof="0" smtClean="0"/>
              <a:t>13/04/2021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1141413" y="609600"/>
            <a:ext cx="9905998" cy="1905000"/>
          </a:xfrm>
        </p:spPr>
        <p:txBody>
          <a:bodyPr rtlCol="0"/>
          <a:lstStyle/>
          <a:p>
            <a:pPr rtl="0"/>
            <a:r>
              <a:rPr lang="fr-FR" noProof="0"/>
              <a:t>Modifiez le style du titre</a:t>
            </a:r>
          </a:p>
        </p:txBody>
      </p:sp>
      <p:sp>
        <p:nvSpPr>
          <p:cNvPr id="7" name="Espace réservé du texte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8" name="Espace réservé du texte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9" name="Espace réservé du texte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0" name="Espace réservé du texte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1" name="Espace réservé du texte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texte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3" name="Espace réservé de la date 2"/>
          <p:cNvSpPr>
            <a:spLocks noGrp="1"/>
          </p:cNvSpPr>
          <p:nvPr>
            <p:ph type="dt" sz="half" idx="10"/>
          </p:nvPr>
        </p:nvSpPr>
        <p:spPr/>
        <p:txBody>
          <a:bodyPr rtlCol="0"/>
          <a:lstStyle/>
          <a:p>
            <a:pPr rtl="0"/>
            <a:fld id="{20004DDE-15BB-4C4D-B4EA-C083161A9948}" type="datetime1">
              <a:rPr lang="fr-FR" noProof="0" smtClean="0"/>
              <a:t>13/04/2021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s">
    <p:spTree>
      <p:nvGrpSpPr>
        <p:cNvPr id="1" name=""/>
        <p:cNvGrpSpPr/>
        <p:nvPr/>
      </p:nvGrpSpPr>
      <p:grpSpPr>
        <a:xfrm>
          <a:off x="0" y="0"/>
          <a:ext cx="0" cy="0"/>
          <a:chOff x="0" y="0"/>
          <a:chExt cx="0" cy="0"/>
        </a:xfrm>
      </p:grpSpPr>
      <p:sp>
        <p:nvSpPr>
          <p:cNvPr id="30" name="Titre 1"/>
          <p:cNvSpPr>
            <a:spLocks noGrp="1"/>
          </p:cNvSpPr>
          <p:nvPr>
            <p:ph type="title"/>
          </p:nvPr>
        </p:nvSpPr>
        <p:spPr>
          <a:xfrm>
            <a:off x="1141411" y="609600"/>
            <a:ext cx="9905999" cy="1905000"/>
          </a:xfrm>
        </p:spPr>
        <p:txBody>
          <a:bodyPr rtlCol="0"/>
          <a:lstStyle/>
          <a:p>
            <a:pPr rtl="0"/>
            <a:r>
              <a:rPr lang="fr-FR" noProof="0"/>
              <a:t>Modifiez le style du titre</a:t>
            </a:r>
          </a:p>
        </p:txBody>
      </p:sp>
      <p:sp>
        <p:nvSpPr>
          <p:cNvPr id="19" name="Espace réservé du texte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image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1" name="Espace réservé du texte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2" name="Espace réservé du texte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3" name="Espace réservé d’image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4" name="Espace réservé du texte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5" name="Espace réservé du texte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6" name="Espace réservé d’image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7" name="Espace réservé du texte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3" name="Espace réservé de la date 2"/>
          <p:cNvSpPr>
            <a:spLocks noGrp="1"/>
          </p:cNvSpPr>
          <p:nvPr>
            <p:ph type="dt" sz="half" idx="10"/>
          </p:nvPr>
        </p:nvSpPr>
        <p:spPr/>
        <p:txBody>
          <a:bodyPr rtlCol="0"/>
          <a:lstStyle/>
          <a:p>
            <a:pPr rtl="0"/>
            <a:fld id="{9E1F3B7E-0513-428C-82D7-BDF3AA9A4EA5}" type="datetime1">
              <a:rPr lang="fr-FR" noProof="0" smtClean="0"/>
              <a:t>13/04/2021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2372795-7EAB-4160-A1B0-2F422ABD8E89}" type="datetime1">
              <a:rPr lang="fr-FR" noProof="0" smtClean="0"/>
              <a:t>13/04/2021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042400" y="609599"/>
            <a:ext cx="2005011"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141410" y="609599"/>
            <a:ext cx="7748590" cy="5181601"/>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4C2BF765-708F-4989-AE14-BAB9493E4588}" type="datetime1">
              <a:rPr lang="fr-FR" noProof="0" smtClean="0"/>
              <a:t>13/04/2021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601D7A6B-BCC2-4C21-BAE3-6AF1B840E56D}" type="datetime1">
              <a:rPr lang="fr-FR" noProof="0" smtClean="0"/>
              <a:t>13/04/2021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41411" y="1419226"/>
            <a:ext cx="9906000" cy="2852737"/>
          </a:xfrm>
        </p:spPr>
        <p:txBody>
          <a:bodyPr rtlCol="0" anchor="b">
            <a:normAutofit/>
          </a:bodyPr>
          <a:lstStyle>
            <a:lvl1pPr>
              <a:defRPr sz="3600"/>
            </a:lvl1pPr>
          </a:lstStyle>
          <a:p>
            <a:pPr rtl="0"/>
            <a:r>
              <a:rPr lang="fr-FR" noProof="0"/>
              <a:t>Modifiez le style du titre</a:t>
            </a:r>
          </a:p>
        </p:txBody>
      </p:sp>
      <p:sp>
        <p:nvSpPr>
          <p:cNvPr id="3" name="Espace réservé du texte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0635DD21-33A0-42C5-A2E5-7493465514B7}" type="datetime1">
              <a:rPr lang="fr-FR" noProof="0" smtClean="0"/>
              <a:t>13/04/2021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41410" y="2249486"/>
            <a:ext cx="4878389"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2249486"/>
            <a:ext cx="4875211"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E8BC33FA-CEBE-4502-9F9B-2F0989154353}" type="datetime1">
              <a:rPr lang="fr-FR" noProof="0" smtClean="0"/>
              <a:t>13/04/2021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41411" y="619126"/>
            <a:ext cx="9906000" cy="1477961"/>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1141411" y="2249486"/>
            <a:ext cx="487839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141410" y="3073397"/>
            <a:ext cx="4878391"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172200" y="2249485"/>
            <a:ext cx="4875210"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172200" y="3073397"/>
            <a:ext cx="4875210"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B3ECB3ED-4851-4DE7-9A6A-4D7485AC63E3}" type="datetime1">
              <a:rPr lang="fr-FR" noProof="0" smtClean="0"/>
              <a:t>13/04/2021</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DBDFEB93-A53E-490C-AF00-EDE3AFF9A36D}" type="datetime1">
              <a:rPr lang="fr-FR" noProof="0" smtClean="0"/>
              <a:t>13/04/2021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969093F2-5574-4FF9-B1D2-E15C695A74EF}" type="datetime1">
              <a:rPr lang="fr-FR" noProof="0" smtClean="0"/>
              <a:t>13/04/2021</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6705" y="609601"/>
            <a:ext cx="3856037" cy="1639884"/>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56200" y="592666"/>
            <a:ext cx="5891209" cy="5198534"/>
          </a:xfrm>
        </p:spPr>
        <p:txBody>
          <a:bodyPr rtlCol="0" anchor="ct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575F6C24-568D-4917-863C-3B89D44003D5}" type="datetime1">
              <a:rPr lang="fr-FR" noProof="0" smtClean="0"/>
              <a:t>13/04/2021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3" y="609600"/>
            <a:ext cx="5934508" cy="1639886"/>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7A202532-655D-448B-BCCD-E52581A788ED}" type="datetime1">
              <a:rPr lang="fr-FR" noProof="0" smtClean="0"/>
              <a:t>13/04/2021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e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e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orme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e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e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e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e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e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e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e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e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e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g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e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e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e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e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orme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e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orme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orme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e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e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e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e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e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e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e 9"/>
            <p:cNvGrpSpPr/>
            <p:nvPr/>
          </p:nvGrpSpPr>
          <p:grpSpPr>
            <a:xfrm>
              <a:off x="11364912" y="0"/>
              <a:ext cx="674688" cy="6848476"/>
              <a:chOff x="11364912" y="0"/>
              <a:chExt cx="674688" cy="6848476"/>
            </a:xfrm>
            <a:grpFill/>
          </p:grpSpPr>
          <p:sp>
            <p:nvSpPr>
              <p:cNvPr id="11" name="Forme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orme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orme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e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orme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orme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e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e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e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Espace réservé du titre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fr-FR" noProof="0"/>
          </a:p>
        </p:txBody>
      </p:sp>
      <p:sp>
        <p:nvSpPr>
          <p:cNvPr id="3" name="Espace réservé au texte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CD282D03-1B0F-4808-A039-91C9E6CB118E}" type="datetime1">
              <a:rPr lang="fr-FR" noProof="0" smtClean="0"/>
              <a:t>13/04/2021</a:t>
            </a:fld>
            <a:endParaRPr lang="fr-FR" noProof="0" dirty="0"/>
          </a:p>
        </p:txBody>
      </p:sp>
      <p:sp>
        <p:nvSpPr>
          <p:cNvPr id="5" name="Espace réservé du pied de page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fr-FR" noProof="0" smtClean="0"/>
              <a:pPr/>
              <a:t>‹N°›</a:t>
            </a:fld>
            <a:endParaRPr lang="fr-FR" noProof="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68D3E5-C7A3-47DF-A374-46BF83A69904}"/>
              </a:ext>
            </a:extLst>
          </p:cNvPr>
          <p:cNvSpPr>
            <a:spLocks noGrp="1"/>
          </p:cNvSpPr>
          <p:nvPr>
            <p:ph type="ctrTitle"/>
          </p:nvPr>
        </p:nvSpPr>
        <p:spPr>
          <a:xfrm>
            <a:off x="953308" y="1122363"/>
            <a:ext cx="10637806" cy="2387600"/>
          </a:xfrm>
        </p:spPr>
        <p:txBody>
          <a:bodyPr rtlCol="0">
            <a:normAutofit/>
          </a:bodyPr>
          <a:lstStyle/>
          <a:p>
            <a:pPr algn="ctr" rtl="0"/>
            <a:r>
              <a:rPr lang="it-IT" sz="5400" dirty="0">
                <a:latin typeface="Rockwell" panose="02060603020205020403" pitchFamily="18" charset="0"/>
              </a:rPr>
              <a:t>Storia del computer</a:t>
            </a:r>
          </a:p>
        </p:txBody>
      </p:sp>
      <p:sp>
        <p:nvSpPr>
          <p:cNvPr id="3" name="Sous-titre 2">
            <a:extLst>
              <a:ext uri="{FF2B5EF4-FFF2-40B4-BE49-F238E27FC236}">
                <a16:creationId xmlns:a16="http://schemas.microsoft.com/office/drawing/2014/main" id="{2E78725B-6E40-4D82-B375-7831D81C29EE}"/>
              </a:ext>
            </a:extLst>
          </p:cNvPr>
          <p:cNvSpPr>
            <a:spLocks noGrp="1"/>
          </p:cNvSpPr>
          <p:nvPr>
            <p:ph type="subTitle" idx="1"/>
          </p:nvPr>
        </p:nvSpPr>
        <p:spPr/>
        <p:txBody>
          <a:bodyPr rtlCol="0">
            <a:normAutofit/>
          </a:bodyPr>
          <a:lstStyle/>
          <a:p>
            <a:pPr algn="ctr" rtl="0"/>
            <a:r>
              <a:rPr lang="fr-FR" sz="2400" dirty="0">
                <a:latin typeface="Tahoma" panose="020B0604030504040204" pitchFamily="34" charset="0"/>
                <a:ea typeface="Tahoma" panose="020B0604030504040204" pitchFamily="34" charset="0"/>
                <a:cs typeface="Tahoma" panose="020B0604030504040204" pitchFamily="34" charset="0"/>
              </a:rPr>
              <a:t>Thomas </a:t>
            </a:r>
            <a:r>
              <a:rPr lang="fr-FR" sz="2400" dirty="0" err="1">
                <a:latin typeface="Tahoma" panose="020B0604030504040204" pitchFamily="34" charset="0"/>
                <a:ea typeface="Tahoma" panose="020B0604030504040204" pitchFamily="34" charset="0"/>
                <a:cs typeface="Tahoma" panose="020B0604030504040204" pitchFamily="34" charset="0"/>
              </a:rPr>
              <a:t>sadurni</a:t>
            </a:r>
            <a:endParaRPr lang="fr-FR" sz="2400" dirty="0">
              <a:latin typeface="Tahoma" panose="020B0604030504040204" pitchFamily="34" charset="0"/>
              <a:ea typeface="Tahoma" panose="020B0604030504040204" pitchFamily="34" charset="0"/>
              <a:cs typeface="Tahoma" panose="020B0604030504040204" pitchFamily="34" charset="0"/>
            </a:endParaRPr>
          </a:p>
          <a:p>
            <a:pPr algn="ctr" rtl="0"/>
            <a:endParaRPr lang="fr-FR"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5F7500D-D1CD-4533-BBE9-C991E068B1D6}"/>
              </a:ext>
            </a:extLst>
          </p:cNvPr>
          <p:cNvSpPr>
            <a:spLocks noGrp="1"/>
          </p:cNvSpPr>
          <p:nvPr>
            <p:ph type="title"/>
          </p:nvPr>
        </p:nvSpPr>
        <p:spPr>
          <a:xfrm>
            <a:off x="1556932" y="0"/>
            <a:ext cx="9906000" cy="1477963"/>
          </a:xfrm>
        </p:spPr>
        <p:txBody>
          <a:bodyPr>
            <a:normAutofit/>
          </a:bodyPr>
          <a:lstStyle/>
          <a:p>
            <a:r>
              <a:rPr lang="fr-FR" sz="3200" dirty="0"/>
              <a:t>Seconda </a:t>
            </a:r>
            <a:r>
              <a:rPr lang="fr-FR" sz="3200" dirty="0" err="1"/>
              <a:t>generazione</a:t>
            </a:r>
            <a:r>
              <a:rPr lang="fr-FR" sz="3200" dirty="0"/>
              <a:t> di computer 1957-1964</a:t>
            </a:r>
          </a:p>
        </p:txBody>
      </p:sp>
      <p:pic>
        <p:nvPicPr>
          <p:cNvPr id="8194" name="Picture 2" descr="Prozic : Transistor Bipolaire 2SC711 NPN 25V 50mA">
            <a:extLst>
              <a:ext uri="{FF2B5EF4-FFF2-40B4-BE49-F238E27FC236}">
                <a16:creationId xmlns:a16="http://schemas.microsoft.com/office/drawing/2014/main" id="{63835B61-D68E-4EE9-BDC7-E31BC0125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7531" y="3978010"/>
            <a:ext cx="3408928" cy="243575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Qué son los circuitos integrados? - 330ohms">
            <a:extLst>
              <a:ext uri="{FF2B5EF4-FFF2-40B4-BE49-F238E27FC236}">
                <a16:creationId xmlns:a16="http://schemas.microsoft.com/office/drawing/2014/main" id="{E51E6ECD-34DB-4582-9EC8-1F191671D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424" y="1306513"/>
            <a:ext cx="3239035" cy="2435754"/>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E455F08D-0DB9-4F38-B0D5-DC0D1D9583CF}"/>
              </a:ext>
            </a:extLst>
          </p:cNvPr>
          <p:cNvSpPr txBox="1"/>
          <p:nvPr/>
        </p:nvSpPr>
        <p:spPr>
          <a:xfrm>
            <a:off x="1405467" y="1477963"/>
            <a:ext cx="4842933" cy="5262979"/>
          </a:xfrm>
          <a:prstGeom prst="rect">
            <a:avLst/>
          </a:prstGeom>
          <a:noFill/>
        </p:spPr>
        <p:txBody>
          <a:bodyPr wrap="square" rtlCol="0">
            <a:spAutoFit/>
          </a:bodyPr>
          <a:lstStyle/>
          <a:p>
            <a:pPr algn="just"/>
            <a:r>
              <a:rPr lang="it-IT" sz="2800" dirty="0">
                <a:effectLst/>
                <a:latin typeface="Calibri" panose="020F0502020204030204" pitchFamily="34" charset="0"/>
                <a:ea typeface="Calibri" panose="020F0502020204030204" pitchFamily="34" charset="0"/>
                <a:cs typeface="Calibri" panose="020F0502020204030204" pitchFamily="34" charset="0"/>
              </a:rPr>
              <a:t>Uno delle domande che arriva è «come abbiamo fatto per passare di un computer grandi come uno stadio di calcio ai piccolini computer che conosciamo oggi?». </a:t>
            </a:r>
          </a:p>
          <a:p>
            <a:pPr algn="just"/>
            <a:r>
              <a:rPr lang="it-IT" sz="2800" dirty="0">
                <a:effectLst/>
                <a:latin typeface="Calibri" panose="020F0502020204030204" pitchFamily="34" charset="0"/>
                <a:ea typeface="Calibri" panose="020F0502020204030204" pitchFamily="34" charset="0"/>
                <a:cs typeface="Calibri" panose="020F0502020204030204" pitchFamily="34" charset="0"/>
              </a:rPr>
              <a:t>La risposta viene nel fatto che abbiamo inventato il transistor e i circuiti integrati che riducono notevolmente la loro dimensione. </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fr-FR" sz="2800" dirty="0"/>
          </a:p>
        </p:txBody>
      </p:sp>
    </p:spTree>
    <p:extLst>
      <p:ext uri="{BB962C8B-B14F-4D97-AF65-F5344CB8AC3E}">
        <p14:creationId xmlns:p14="http://schemas.microsoft.com/office/powerpoint/2010/main" val="2327325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38B0394-635B-41F3-9EC2-07A2196CA87B}"/>
              </a:ext>
            </a:extLst>
          </p:cNvPr>
          <p:cNvSpPr>
            <a:spLocks noGrp="1"/>
          </p:cNvSpPr>
          <p:nvPr>
            <p:ph sz="half" idx="1"/>
          </p:nvPr>
        </p:nvSpPr>
        <p:spPr>
          <a:xfrm>
            <a:off x="1158344" y="1532466"/>
            <a:ext cx="10305523" cy="3793067"/>
          </a:xfrm>
        </p:spPr>
        <p:txBody>
          <a:bodyPr>
            <a:normAutofit/>
          </a:bodyPr>
          <a:lstStyle/>
          <a:p>
            <a:pPr marL="0" indent="0" algn="just">
              <a:buNone/>
            </a:pPr>
            <a:r>
              <a:rPr lang="it-IT" sz="3200" dirty="0">
                <a:effectLst/>
                <a:latin typeface="Calibri" panose="020F0502020204030204" pitchFamily="34" charset="0"/>
                <a:ea typeface="Calibri" panose="020F0502020204030204" pitchFamily="34" charset="0"/>
                <a:cs typeface="Calibri" panose="020F0502020204030204" pitchFamily="34" charset="0"/>
              </a:rPr>
              <a:t>Grazie a questa invenzione, IBM inventa molti computer e anche il primo commerciale disponibile su larga scala a partire dal 1954, e il primo computer con una memoria: IBM 704. L’evoluzione ha fatto che in 5 anni dal 1957 al 1963, i computer a transistori hanno moltiplicato la loro velocità da 50. </a:t>
            </a:r>
            <a:endParaRPr lang="fr-FR" sz="3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fr-FR" sz="4000" dirty="0"/>
          </a:p>
        </p:txBody>
      </p:sp>
      <p:pic>
        <p:nvPicPr>
          <p:cNvPr id="5" name="Picture 2" descr="Distributeur | Partenaire agréé IBM | Arrow.com">
            <a:extLst>
              <a:ext uri="{FF2B5EF4-FFF2-40B4-BE49-F238E27FC236}">
                <a16:creationId xmlns:a16="http://schemas.microsoft.com/office/drawing/2014/main" id="{90C907AF-5D89-4EE4-81DF-DB6F6BD5F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124" y="4925042"/>
            <a:ext cx="2719742" cy="1359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031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CCE28-09E5-4953-98DE-53339008C3EC}"/>
              </a:ext>
            </a:extLst>
          </p:cNvPr>
          <p:cNvSpPr>
            <a:spLocks noGrp="1"/>
          </p:cNvSpPr>
          <p:nvPr>
            <p:ph type="title"/>
          </p:nvPr>
        </p:nvSpPr>
        <p:spPr>
          <a:xfrm>
            <a:off x="1547813" y="584591"/>
            <a:ext cx="9905998" cy="1478570"/>
          </a:xfrm>
        </p:spPr>
        <p:txBody>
          <a:bodyPr/>
          <a:lstStyle/>
          <a:p>
            <a:r>
              <a:rPr lang="fr-FR" dirty="0"/>
              <a:t>IBM</a:t>
            </a:r>
          </a:p>
        </p:txBody>
      </p:sp>
      <p:pic>
        <p:nvPicPr>
          <p:cNvPr id="9218" name="Picture 2" descr="IBM 704 - Wikipedia">
            <a:extLst>
              <a:ext uri="{FF2B5EF4-FFF2-40B4-BE49-F238E27FC236}">
                <a16:creationId xmlns:a16="http://schemas.microsoft.com/office/drawing/2014/main" id="{3A2098D1-5C1A-427E-B72F-6E146B820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99" y="2156355"/>
            <a:ext cx="3083513" cy="297338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3E8AE664-A0C1-41DD-8C29-67CDC0C7C563}"/>
              </a:ext>
            </a:extLst>
          </p:cNvPr>
          <p:cNvSpPr txBox="1"/>
          <p:nvPr/>
        </p:nvSpPr>
        <p:spPr>
          <a:xfrm>
            <a:off x="1141413" y="5189009"/>
            <a:ext cx="2302934" cy="369332"/>
          </a:xfrm>
          <a:prstGeom prst="rect">
            <a:avLst/>
          </a:prstGeom>
          <a:noFill/>
        </p:spPr>
        <p:txBody>
          <a:bodyPr wrap="square" rtlCol="0">
            <a:spAutoFit/>
          </a:bodyPr>
          <a:lstStyle/>
          <a:p>
            <a:r>
              <a:rPr lang="fr-FR" dirty="0"/>
              <a:t>1955 : IBM 704</a:t>
            </a:r>
          </a:p>
        </p:txBody>
      </p:sp>
      <p:pic>
        <p:nvPicPr>
          <p:cNvPr id="9220" name="Picture 4" descr="IBM 709 - Wikipedia">
            <a:extLst>
              <a:ext uri="{FF2B5EF4-FFF2-40B4-BE49-F238E27FC236}">
                <a16:creationId xmlns:a16="http://schemas.microsoft.com/office/drawing/2014/main" id="{7437BEE1-F007-4D6D-86D9-FA522BDD9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3585" y="559252"/>
            <a:ext cx="3426810" cy="457049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AA328DFA-ECA7-440B-B5E5-0B90C1268A45}"/>
              </a:ext>
            </a:extLst>
          </p:cNvPr>
          <p:cNvSpPr txBox="1"/>
          <p:nvPr/>
        </p:nvSpPr>
        <p:spPr>
          <a:xfrm>
            <a:off x="4543390" y="5296416"/>
            <a:ext cx="2302934" cy="369332"/>
          </a:xfrm>
          <a:prstGeom prst="rect">
            <a:avLst/>
          </a:prstGeom>
          <a:noFill/>
        </p:spPr>
        <p:txBody>
          <a:bodyPr wrap="square" rtlCol="0">
            <a:spAutoFit/>
          </a:bodyPr>
          <a:lstStyle/>
          <a:p>
            <a:r>
              <a:rPr lang="fr-FR" dirty="0"/>
              <a:t>1958 : IBM 709</a:t>
            </a:r>
          </a:p>
        </p:txBody>
      </p:sp>
      <p:pic>
        <p:nvPicPr>
          <p:cNvPr id="9222" name="Picture 6" descr="Alexis Blanchet • Recherche et fantaisie on Twitter: &quot;D'après l'article,  Braffort a conçu le programme et Paul Lussans l'a codé en FORTRAN sur un IBM  1620 et un IBM 7090 commandés par">
            <a:extLst>
              <a:ext uri="{FF2B5EF4-FFF2-40B4-BE49-F238E27FC236}">
                <a16:creationId xmlns:a16="http://schemas.microsoft.com/office/drawing/2014/main" id="{A77B4A16-460A-4A2B-9752-F681EB923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447" y="268709"/>
            <a:ext cx="3190239" cy="252645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A4A7DC4-3571-416A-8022-F0C3C06694C1}"/>
              </a:ext>
            </a:extLst>
          </p:cNvPr>
          <p:cNvSpPr txBox="1"/>
          <p:nvPr/>
        </p:nvSpPr>
        <p:spPr>
          <a:xfrm>
            <a:off x="8744477" y="2888017"/>
            <a:ext cx="2302934" cy="369332"/>
          </a:xfrm>
          <a:prstGeom prst="rect">
            <a:avLst/>
          </a:prstGeom>
          <a:noFill/>
        </p:spPr>
        <p:txBody>
          <a:bodyPr wrap="square" rtlCol="0">
            <a:spAutoFit/>
          </a:bodyPr>
          <a:lstStyle/>
          <a:p>
            <a:r>
              <a:rPr lang="fr-FR" dirty="0"/>
              <a:t>1961: IBM 7090</a:t>
            </a:r>
          </a:p>
        </p:txBody>
      </p:sp>
      <p:pic>
        <p:nvPicPr>
          <p:cNvPr id="9224" name="Picture 8" descr="IBM System/360 Model 65 - Wikipedia">
            <a:extLst>
              <a:ext uri="{FF2B5EF4-FFF2-40B4-BE49-F238E27FC236}">
                <a16:creationId xmlns:a16="http://schemas.microsoft.com/office/drawing/2014/main" id="{7F0A86EB-9385-4578-A9B7-24E0BB2060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527" y="3600652"/>
            <a:ext cx="2148417" cy="286455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C71AF499-7F24-4031-BD13-6C3D1256EF93}"/>
              </a:ext>
            </a:extLst>
          </p:cNvPr>
          <p:cNvSpPr txBox="1"/>
          <p:nvPr/>
        </p:nvSpPr>
        <p:spPr>
          <a:xfrm>
            <a:off x="9895944" y="4391581"/>
            <a:ext cx="2302934" cy="369332"/>
          </a:xfrm>
          <a:prstGeom prst="rect">
            <a:avLst/>
          </a:prstGeom>
          <a:noFill/>
        </p:spPr>
        <p:txBody>
          <a:bodyPr wrap="square" rtlCol="0">
            <a:spAutoFit/>
          </a:bodyPr>
          <a:lstStyle/>
          <a:p>
            <a:r>
              <a:rPr lang="fr-FR" dirty="0"/>
              <a:t>1964 : IBM 360</a:t>
            </a:r>
          </a:p>
        </p:txBody>
      </p:sp>
    </p:spTree>
    <p:extLst>
      <p:ext uri="{BB962C8B-B14F-4D97-AF65-F5344CB8AC3E}">
        <p14:creationId xmlns:p14="http://schemas.microsoft.com/office/powerpoint/2010/main" val="1756728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C8461F4F-098D-4C9A-9EDA-A96AF9E8FEDE}"/>
              </a:ext>
            </a:extLst>
          </p:cNvPr>
          <p:cNvSpPr>
            <a:spLocks noGrp="1"/>
          </p:cNvSpPr>
          <p:nvPr>
            <p:ph type="title"/>
          </p:nvPr>
        </p:nvSpPr>
        <p:spPr>
          <a:xfrm>
            <a:off x="1683279" y="0"/>
            <a:ext cx="9906000" cy="1477963"/>
          </a:xfrm>
        </p:spPr>
        <p:txBody>
          <a:bodyPr>
            <a:normAutofit/>
          </a:bodyPr>
          <a:lstStyle/>
          <a:p>
            <a:r>
              <a:rPr lang="fr-FR" sz="3200" dirty="0"/>
              <a:t>quarta </a:t>
            </a:r>
            <a:r>
              <a:rPr lang="fr-FR" sz="3200" dirty="0" err="1"/>
              <a:t>generazione</a:t>
            </a:r>
            <a:r>
              <a:rPr lang="fr-FR" sz="3200" dirty="0"/>
              <a:t> di computer 1970-1998</a:t>
            </a:r>
          </a:p>
        </p:txBody>
      </p:sp>
      <p:pic>
        <p:nvPicPr>
          <p:cNvPr id="7" name="Image 6">
            <a:extLst>
              <a:ext uri="{FF2B5EF4-FFF2-40B4-BE49-F238E27FC236}">
                <a16:creationId xmlns:a16="http://schemas.microsoft.com/office/drawing/2014/main" id="{F185F7B6-48C5-44E1-83C0-703693CABF8A}"/>
              </a:ext>
            </a:extLst>
          </p:cNvPr>
          <p:cNvPicPr>
            <a:picLocks noChangeAspect="1"/>
          </p:cNvPicPr>
          <p:nvPr/>
        </p:nvPicPr>
        <p:blipFill>
          <a:blip r:embed="rId2"/>
          <a:stretch>
            <a:fillRect/>
          </a:stretch>
        </p:blipFill>
        <p:spPr>
          <a:xfrm>
            <a:off x="1032934" y="1775103"/>
            <a:ext cx="5063066" cy="3797299"/>
          </a:xfrm>
          <a:prstGeom prst="rect">
            <a:avLst/>
          </a:prstGeom>
        </p:spPr>
      </p:pic>
      <p:sp>
        <p:nvSpPr>
          <p:cNvPr id="8" name="ZoneTexte 7">
            <a:extLst>
              <a:ext uri="{FF2B5EF4-FFF2-40B4-BE49-F238E27FC236}">
                <a16:creationId xmlns:a16="http://schemas.microsoft.com/office/drawing/2014/main" id="{2DC5DF7E-3601-468E-8D1C-65CC7B409CF5}"/>
              </a:ext>
            </a:extLst>
          </p:cNvPr>
          <p:cNvSpPr txBox="1"/>
          <p:nvPr/>
        </p:nvSpPr>
        <p:spPr>
          <a:xfrm>
            <a:off x="2997201" y="5684876"/>
            <a:ext cx="2218267" cy="369332"/>
          </a:xfrm>
          <a:prstGeom prst="rect">
            <a:avLst/>
          </a:prstGeom>
          <a:noFill/>
        </p:spPr>
        <p:txBody>
          <a:bodyPr wrap="square" rtlCol="0">
            <a:spAutoFit/>
          </a:bodyPr>
          <a:lstStyle/>
          <a:p>
            <a:r>
              <a:rPr lang="fr-FR" dirty="0"/>
              <a:t>INTERNET</a:t>
            </a:r>
          </a:p>
        </p:txBody>
      </p:sp>
      <p:sp>
        <p:nvSpPr>
          <p:cNvPr id="2" name="ZoneTexte 1">
            <a:extLst>
              <a:ext uri="{FF2B5EF4-FFF2-40B4-BE49-F238E27FC236}">
                <a16:creationId xmlns:a16="http://schemas.microsoft.com/office/drawing/2014/main" id="{8235D0FE-A700-4CEB-A775-79476D88D8F1}"/>
              </a:ext>
            </a:extLst>
          </p:cNvPr>
          <p:cNvSpPr txBox="1"/>
          <p:nvPr/>
        </p:nvSpPr>
        <p:spPr>
          <a:xfrm>
            <a:off x="6238536" y="1398064"/>
            <a:ext cx="5063066" cy="5262979"/>
          </a:xfrm>
          <a:prstGeom prst="rect">
            <a:avLst/>
          </a:prstGeom>
          <a:noFill/>
        </p:spPr>
        <p:txBody>
          <a:bodyPr wrap="square" rtlCol="0">
            <a:spAutoFit/>
          </a:bodyPr>
          <a:lstStyle/>
          <a:p>
            <a:pPr algn="just"/>
            <a:r>
              <a:rPr lang="it-IT" sz="2800" dirty="0">
                <a:effectLst/>
                <a:latin typeface="Calibri" panose="020F0502020204030204" pitchFamily="34" charset="0"/>
                <a:ea typeface="Calibri" panose="020F0502020204030204" pitchFamily="34" charset="0"/>
                <a:cs typeface="Calibri" panose="020F0502020204030204" pitchFamily="34" charset="0"/>
              </a:rPr>
              <a:t>Nel questo periodo fu inventato il protocollo TCP, il sistema che permette a qualunque computer di inviare e ricevere grosse quantità di dati in modo veloce ed efficiente. Questo sistema permise a diversi computer in tutto il mondo di collegarsi a altri computer creando una connessione globale che iniziò ad essere internet. </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fr-FR" sz="2800" dirty="0"/>
          </a:p>
        </p:txBody>
      </p:sp>
    </p:spTree>
    <p:extLst>
      <p:ext uri="{BB962C8B-B14F-4D97-AF65-F5344CB8AC3E}">
        <p14:creationId xmlns:p14="http://schemas.microsoft.com/office/powerpoint/2010/main" val="2966054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3E740C-90BD-4EDF-A289-68B5D6570D36}"/>
              </a:ext>
            </a:extLst>
          </p:cNvPr>
          <p:cNvSpPr>
            <a:spLocks noGrp="1"/>
          </p:cNvSpPr>
          <p:nvPr>
            <p:ph type="title"/>
          </p:nvPr>
        </p:nvSpPr>
        <p:spPr>
          <a:xfrm>
            <a:off x="1573328" y="677877"/>
            <a:ext cx="9905998" cy="1478570"/>
          </a:xfrm>
        </p:spPr>
        <p:txBody>
          <a:bodyPr/>
          <a:lstStyle/>
          <a:p>
            <a:r>
              <a:rPr lang="fr-FR" dirty="0"/>
              <a:t>1975 : INTEL 8080</a:t>
            </a:r>
          </a:p>
        </p:txBody>
      </p:sp>
      <p:pic>
        <p:nvPicPr>
          <p:cNvPr id="11266" name="Picture 2">
            <a:extLst>
              <a:ext uri="{FF2B5EF4-FFF2-40B4-BE49-F238E27FC236}">
                <a16:creationId xmlns:a16="http://schemas.microsoft.com/office/drawing/2014/main" id="{E91EC5FE-8524-43B7-AD01-8DBB86F63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346" y="677877"/>
            <a:ext cx="4253326" cy="239561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3F6673B-CE2A-4584-88B2-7B62FECB8742}"/>
              </a:ext>
            </a:extLst>
          </p:cNvPr>
          <p:cNvSpPr txBox="1"/>
          <p:nvPr/>
        </p:nvSpPr>
        <p:spPr>
          <a:xfrm>
            <a:off x="2429933" y="3429000"/>
            <a:ext cx="7332133" cy="1815882"/>
          </a:xfrm>
          <a:prstGeom prst="rect">
            <a:avLst/>
          </a:prstGeom>
          <a:noFill/>
        </p:spPr>
        <p:txBody>
          <a:bodyPr wrap="square" rtlCol="0">
            <a:spAutoFit/>
          </a:bodyPr>
          <a:lstStyle/>
          <a:p>
            <a:pPr algn="just"/>
            <a:r>
              <a:rPr lang="it-IT" sz="2800" dirty="0">
                <a:effectLst/>
                <a:latin typeface="Calibri" panose="020F0502020204030204" pitchFamily="34" charset="0"/>
                <a:ea typeface="Calibri" panose="020F0502020204030204" pitchFamily="34" charset="0"/>
              </a:rPr>
              <a:t>Nel 1975, INTEL 8080 è considerato come una vera rivoluzione del tempo a quel punto che due ragazzi si offrirono di progettare il software per questa macchina. </a:t>
            </a:r>
            <a:endParaRPr lang="fr-FR" sz="2800" dirty="0"/>
          </a:p>
        </p:txBody>
      </p:sp>
    </p:spTree>
    <p:extLst>
      <p:ext uri="{BB962C8B-B14F-4D97-AF65-F5344CB8AC3E}">
        <p14:creationId xmlns:p14="http://schemas.microsoft.com/office/powerpoint/2010/main" val="2362462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B774DF-1F4C-41C4-BAA0-7D6256C86216}"/>
              </a:ext>
            </a:extLst>
          </p:cNvPr>
          <p:cNvSpPr>
            <a:spLocks noGrp="1"/>
          </p:cNvSpPr>
          <p:nvPr>
            <p:ph type="title"/>
          </p:nvPr>
        </p:nvSpPr>
        <p:spPr>
          <a:xfrm>
            <a:off x="1818747" y="0"/>
            <a:ext cx="9905998" cy="1478570"/>
          </a:xfrm>
        </p:spPr>
        <p:txBody>
          <a:bodyPr/>
          <a:lstStyle/>
          <a:p>
            <a:r>
              <a:rPr lang="fr-FR" dirty="0"/>
              <a:t>BILL GATES &amp; PAUL ALLEN = MICROSOFT</a:t>
            </a:r>
          </a:p>
        </p:txBody>
      </p:sp>
      <p:pic>
        <p:nvPicPr>
          <p:cNvPr id="12292" name="Picture 4" descr="Allen Paul | Culture Games - Culture, Encyclopédie et Histoire du jeu vidéo">
            <a:extLst>
              <a:ext uri="{FF2B5EF4-FFF2-40B4-BE49-F238E27FC236}">
                <a16:creationId xmlns:a16="http://schemas.microsoft.com/office/drawing/2014/main" id="{68CC8795-1504-4D6A-BAB7-EAEF2E6D7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280" y="1434387"/>
            <a:ext cx="4158720" cy="301261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upport Microsoft">
            <a:extLst>
              <a:ext uri="{FF2B5EF4-FFF2-40B4-BE49-F238E27FC236}">
                <a16:creationId xmlns:a16="http://schemas.microsoft.com/office/drawing/2014/main" id="{5896525F-27EE-4023-9885-608DF5B08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334" y="1412314"/>
            <a:ext cx="3012616" cy="301261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5465E04-79E8-4A0C-8CE2-984FFCCB94C4}"/>
              </a:ext>
            </a:extLst>
          </p:cNvPr>
          <p:cNvSpPr txBox="1"/>
          <p:nvPr/>
        </p:nvSpPr>
        <p:spPr>
          <a:xfrm>
            <a:off x="2149016" y="5006247"/>
            <a:ext cx="8144934" cy="830997"/>
          </a:xfrm>
          <a:prstGeom prst="rect">
            <a:avLst/>
          </a:prstGeom>
          <a:noFill/>
        </p:spPr>
        <p:txBody>
          <a:bodyPr wrap="square" rtlCol="0">
            <a:spAutoFit/>
          </a:bodyPr>
          <a:lstStyle/>
          <a:p>
            <a:pPr algn="just"/>
            <a:r>
              <a:rPr lang="it-IT" sz="2400" dirty="0">
                <a:effectLst/>
                <a:latin typeface="Calibri" panose="020F0502020204030204" pitchFamily="34" charset="0"/>
                <a:ea typeface="Calibri" panose="020F0502020204030204" pitchFamily="34" charset="0"/>
              </a:rPr>
              <a:t>I loro nomi sono Bill Gates e Paul Allen e loro azienda che ha aperto nel 4 aprile 1975 si chiama Microsoft. </a:t>
            </a:r>
            <a:endParaRPr lang="fr-FR" sz="2400" dirty="0"/>
          </a:p>
        </p:txBody>
      </p:sp>
    </p:spTree>
    <p:extLst>
      <p:ext uri="{BB962C8B-B14F-4D97-AF65-F5344CB8AC3E}">
        <p14:creationId xmlns:p14="http://schemas.microsoft.com/office/powerpoint/2010/main" val="500758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56B4B-1AFE-465A-9EDF-5680B6BFE337}"/>
              </a:ext>
            </a:extLst>
          </p:cNvPr>
          <p:cNvSpPr>
            <a:spLocks noGrp="1"/>
          </p:cNvSpPr>
          <p:nvPr>
            <p:ph type="title"/>
          </p:nvPr>
        </p:nvSpPr>
        <p:spPr>
          <a:xfrm>
            <a:off x="1903413" y="327515"/>
            <a:ext cx="9905998" cy="1478570"/>
          </a:xfrm>
        </p:spPr>
        <p:txBody>
          <a:bodyPr/>
          <a:lstStyle/>
          <a:p>
            <a:r>
              <a:rPr lang="fr-FR" dirty="0"/>
              <a:t>Steve jobs &amp; </a:t>
            </a:r>
            <a:r>
              <a:rPr lang="fr-FR" dirty="0" err="1"/>
              <a:t>steve</a:t>
            </a:r>
            <a:r>
              <a:rPr lang="fr-FR" dirty="0"/>
              <a:t> </a:t>
            </a:r>
            <a:r>
              <a:rPr lang="fr-FR" dirty="0" err="1"/>
              <a:t>wozniak</a:t>
            </a:r>
            <a:r>
              <a:rPr lang="fr-FR" dirty="0"/>
              <a:t> = </a:t>
            </a:r>
            <a:r>
              <a:rPr lang="fr-FR" dirty="0" err="1"/>
              <a:t>apple</a:t>
            </a:r>
            <a:endParaRPr lang="fr-FR" dirty="0"/>
          </a:p>
        </p:txBody>
      </p:sp>
      <p:pic>
        <p:nvPicPr>
          <p:cNvPr id="13314" name="Picture 2" descr="Les vrais/faux du film Steve Jobs par Steve Wozniak | GQ France">
            <a:extLst>
              <a:ext uri="{FF2B5EF4-FFF2-40B4-BE49-F238E27FC236}">
                <a16:creationId xmlns:a16="http://schemas.microsoft.com/office/drawing/2014/main" id="{4A693174-BF88-4CA4-9528-61A292265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76" y="1605185"/>
            <a:ext cx="4957232" cy="364763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a:extLst>
              <a:ext uri="{FF2B5EF4-FFF2-40B4-BE49-F238E27FC236}">
                <a16:creationId xmlns:a16="http://schemas.microsoft.com/office/drawing/2014/main" id="{26E4E676-AD27-4FE7-B1E8-8A43FADB82E1}"/>
              </a:ext>
            </a:extLst>
          </p:cNvPr>
          <p:cNvSpPr>
            <a:spLocks noChangeAspect="1" noChangeArrowheads="1"/>
          </p:cNvSpPr>
          <p:nvPr/>
        </p:nvSpPr>
        <p:spPr bwMode="auto">
          <a:xfrm>
            <a:off x="5943600" y="584200"/>
            <a:ext cx="2997200" cy="299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3320" name="Picture 8">
            <a:extLst>
              <a:ext uri="{FF2B5EF4-FFF2-40B4-BE49-F238E27FC236}">
                <a16:creationId xmlns:a16="http://schemas.microsoft.com/office/drawing/2014/main" id="{0D8E9321-B966-49FC-85A7-16038F7C8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3383" y="102737"/>
            <a:ext cx="1268423" cy="1478571"/>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Apple I — Wikipédia">
            <a:extLst>
              <a:ext uri="{FF2B5EF4-FFF2-40B4-BE49-F238E27FC236}">
                <a16:creationId xmlns:a16="http://schemas.microsoft.com/office/drawing/2014/main" id="{C615F210-B0EF-43ED-9E94-013A5C263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40789"/>
            <a:ext cx="5647532"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7B4AC0C-1A1E-487F-A1CE-0CEEAAE9127C}"/>
              </a:ext>
            </a:extLst>
          </p:cNvPr>
          <p:cNvSpPr txBox="1"/>
          <p:nvPr/>
        </p:nvSpPr>
        <p:spPr>
          <a:xfrm>
            <a:off x="1407861" y="5457279"/>
            <a:ext cx="9719733" cy="1200329"/>
          </a:xfrm>
          <a:prstGeom prst="rect">
            <a:avLst/>
          </a:prstGeom>
          <a:noFill/>
        </p:spPr>
        <p:txBody>
          <a:bodyPr wrap="square" rtlCol="0">
            <a:spAutoFit/>
          </a:bodyPr>
          <a:lstStyle/>
          <a:p>
            <a:pPr algn="just"/>
            <a:r>
              <a:rPr lang="it-IT" sz="1800" dirty="0">
                <a:effectLst/>
                <a:latin typeface="Calibri" panose="020F0502020204030204" pitchFamily="34" charset="0"/>
                <a:ea typeface="Calibri" panose="020F0502020204030204" pitchFamily="34" charset="0"/>
              </a:rPr>
              <a:t>Solo un anno dopo altri due ragazzi inventano il primo computer basato su un unico circuito che ospitava tutte le componenti necessarie per il funzionamento del computer. Questi due ragazzi erano Steve jobs e Steve Wozniak e nel 1976 nacque l’Apple One. Comincia allora una rivoluzione nel mondo della tecnologia.</a:t>
            </a:r>
            <a:endParaRPr lang="fr-FR" dirty="0"/>
          </a:p>
        </p:txBody>
      </p:sp>
    </p:spTree>
    <p:extLst>
      <p:ext uri="{BB962C8B-B14F-4D97-AF65-F5344CB8AC3E}">
        <p14:creationId xmlns:p14="http://schemas.microsoft.com/office/powerpoint/2010/main" val="2755778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4F9809-3368-413A-8530-A66B84E8CF70}"/>
              </a:ext>
            </a:extLst>
          </p:cNvPr>
          <p:cNvSpPr>
            <a:spLocks noGrp="1"/>
          </p:cNvSpPr>
          <p:nvPr>
            <p:ph type="title"/>
          </p:nvPr>
        </p:nvSpPr>
        <p:spPr>
          <a:xfrm>
            <a:off x="1320801" y="140655"/>
            <a:ext cx="9905998" cy="1478570"/>
          </a:xfrm>
        </p:spPr>
        <p:txBody>
          <a:bodyPr/>
          <a:lstStyle/>
          <a:p>
            <a:r>
              <a:rPr lang="fr-FR" dirty="0"/>
              <a:t>1984 : macintosh            1985 : Windows</a:t>
            </a:r>
          </a:p>
        </p:txBody>
      </p:sp>
      <p:pic>
        <p:nvPicPr>
          <p:cNvPr id="14338" name="Picture 2" descr="36 Years Ago Today, Steve Jobs Unveiled the First Macintosh - MacRumors">
            <a:extLst>
              <a:ext uri="{FF2B5EF4-FFF2-40B4-BE49-F238E27FC236}">
                <a16:creationId xmlns:a16="http://schemas.microsoft.com/office/drawing/2014/main" id="{80087BB9-251B-4496-93FE-A6E401206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1" y="1408113"/>
            <a:ext cx="4080932" cy="306069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Windows 1984 pre-release">
            <a:extLst>
              <a:ext uri="{FF2B5EF4-FFF2-40B4-BE49-F238E27FC236}">
                <a16:creationId xmlns:a16="http://schemas.microsoft.com/office/drawing/2014/main" id="{93CDEB94-DD0D-4FA4-9AF5-9BEDCCEE2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800" y="1762124"/>
            <a:ext cx="4876800" cy="235267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1409DFE-47B4-471D-A58F-60F5E87F5988}"/>
              </a:ext>
            </a:extLst>
          </p:cNvPr>
          <p:cNvSpPr txBox="1"/>
          <p:nvPr/>
        </p:nvSpPr>
        <p:spPr>
          <a:xfrm>
            <a:off x="1278466" y="4766774"/>
            <a:ext cx="9635067" cy="1938992"/>
          </a:xfrm>
          <a:prstGeom prst="rect">
            <a:avLst/>
          </a:prstGeom>
          <a:noFill/>
        </p:spPr>
        <p:txBody>
          <a:bodyPr wrap="square" rtlCol="0">
            <a:spAutoFit/>
          </a:bodyPr>
          <a:lstStyle/>
          <a:p>
            <a:pPr algn="just"/>
            <a:r>
              <a:rPr lang="it-IT" sz="2400" dirty="0">
                <a:effectLst/>
                <a:latin typeface="Calibri" panose="020F0502020204030204" pitchFamily="34" charset="0"/>
                <a:ea typeface="Calibri" panose="020F0502020204030204" pitchFamily="34" charset="0"/>
                <a:cs typeface="Calibri" panose="020F0502020204030204" pitchFamily="34" charset="0"/>
              </a:rPr>
              <a:t>Il progetto Macintosh rilanciò la figura di Steve jobs.  E nel frattempo Bill Gates stava realizzando la sua idea di interfaccia grafica. Nel 1985 la sua interfaccia era finita e ha deciso di chiamarla Windows. Da qui inizia una sorta di discussione su chi avesse inventato cose e chi avesse copiato chi. </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fr-FR" sz="2400" dirty="0"/>
          </a:p>
        </p:txBody>
      </p:sp>
    </p:spTree>
    <p:extLst>
      <p:ext uri="{BB962C8B-B14F-4D97-AF65-F5344CB8AC3E}">
        <p14:creationId xmlns:p14="http://schemas.microsoft.com/office/powerpoint/2010/main" val="3585040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580DF-C460-4193-B265-CDD06661D2C2}"/>
              </a:ext>
            </a:extLst>
          </p:cNvPr>
          <p:cNvSpPr>
            <a:spLocks noGrp="1"/>
          </p:cNvSpPr>
          <p:nvPr>
            <p:ph type="title"/>
          </p:nvPr>
        </p:nvSpPr>
        <p:spPr>
          <a:xfrm>
            <a:off x="2733146" y="0"/>
            <a:ext cx="9905998" cy="1478570"/>
          </a:xfrm>
        </p:spPr>
        <p:txBody>
          <a:bodyPr/>
          <a:lstStyle/>
          <a:p>
            <a:r>
              <a:rPr lang="fr-FR" dirty="0"/>
              <a:t>1993 : micro processor</a:t>
            </a:r>
          </a:p>
        </p:txBody>
      </p:sp>
      <p:pic>
        <p:nvPicPr>
          <p:cNvPr id="15362" name="Picture 2" descr="1st Intel Pentium processor is shipped, March 22, 1993 - EDN">
            <a:extLst>
              <a:ext uri="{FF2B5EF4-FFF2-40B4-BE49-F238E27FC236}">
                <a16:creationId xmlns:a16="http://schemas.microsoft.com/office/drawing/2014/main" id="{B4E211BA-4DC1-4AEF-AB0D-5FE7FCCC4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735" y="1678193"/>
            <a:ext cx="4521009" cy="3827788"/>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F6C906D1-A2E9-4874-A7ED-C72C7E9C5D94}"/>
              </a:ext>
            </a:extLst>
          </p:cNvPr>
          <p:cNvSpPr txBox="1"/>
          <p:nvPr/>
        </p:nvSpPr>
        <p:spPr>
          <a:xfrm>
            <a:off x="6096000" y="1678192"/>
            <a:ext cx="5450943" cy="4026552"/>
          </a:xfrm>
          <a:prstGeom prst="rect">
            <a:avLst/>
          </a:prstGeom>
          <a:noFill/>
        </p:spPr>
        <p:txBody>
          <a:bodyPr wrap="square" rtlCol="0">
            <a:spAutoFit/>
          </a:bodyPr>
          <a:lstStyle/>
          <a:p>
            <a:pPr algn="just">
              <a:lnSpc>
                <a:spcPct val="107000"/>
              </a:lnSpc>
              <a:spcAft>
                <a:spcPts val="800"/>
              </a:spcAft>
            </a:pPr>
            <a:r>
              <a:rPr lang="it-IT" sz="2400" dirty="0">
                <a:effectLst/>
                <a:latin typeface="Calibri" panose="020F0502020204030204" pitchFamily="34" charset="0"/>
                <a:ea typeface="Calibri" panose="020F0502020204030204" pitchFamily="34" charset="0"/>
                <a:cs typeface="Calibri" panose="020F0502020204030204" pitchFamily="34" charset="0"/>
              </a:rPr>
              <a:t>Il prossimo grande passo avvenne nel 1993 quando fu inventato qualcosa che cambiò per sempre la concezione di computer : il microprocessore. Questo componente supportava l'uso di una grafica più avanzata e della musica all'interno del computer trasformandolo in un oggetto che poteva essere usato per il divertimento e lo svago oltre che per il lavoro.</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9666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F0F8A3-890B-4AE1-8AC4-F27549D4A8C1}"/>
              </a:ext>
            </a:extLst>
          </p:cNvPr>
          <p:cNvSpPr>
            <a:spLocks noGrp="1"/>
          </p:cNvSpPr>
          <p:nvPr>
            <p:ph type="title"/>
          </p:nvPr>
        </p:nvSpPr>
        <p:spPr>
          <a:xfrm>
            <a:off x="1141413" y="0"/>
            <a:ext cx="9905998" cy="1478570"/>
          </a:xfrm>
        </p:spPr>
        <p:txBody>
          <a:bodyPr/>
          <a:lstStyle/>
          <a:p>
            <a:r>
              <a:rPr lang="fr-FR" dirty="0"/>
              <a:t>1996 : google</a:t>
            </a:r>
          </a:p>
        </p:txBody>
      </p:sp>
      <p:pic>
        <p:nvPicPr>
          <p:cNvPr id="16386" name="Picture 2" descr="L'histoire secrète du logo Google - David Groult">
            <a:extLst>
              <a:ext uri="{FF2B5EF4-FFF2-40B4-BE49-F238E27FC236}">
                <a16:creationId xmlns:a16="http://schemas.microsoft.com/office/drawing/2014/main" id="{61903689-264B-4753-A63D-5FEF8B88C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4266" y="1795881"/>
            <a:ext cx="6030118" cy="337475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B46683B-E857-4E19-A9E4-9727DBF28AF6}"/>
              </a:ext>
            </a:extLst>
          </p:cNvPr>
          <p:cNvSpPr txBox="1"/>
          <p:nvPr/>
        </p:nvSpPr>
        <p:spPr>
          <a:xfrm>
            <a:off x="952682" y="1643481"/>
            <a:ext cx="4521200" cy="4154984"/>
          </a:xfrm>
          <a:prstGeom prst="rect">
            <a:avLst/>
          </a:prstGeom>
          <a:noFill/>
        </p:spPr>
        <p:txBody>
          <a:bodyPr wrap="square" rtlCol="0">
            <a:spAutoFit/>
          </a:bodyPr>
          <a:lstStyle/>
          <a:p>
            <a:pPr algn="just"/>
            <a:r>
              <a:rPr lang="it-IT" sz="2400" dirty="0">
                <a:effectLst/>
                <a:latin typeface="Calibri" panose="020F0502020204030204" pitchFamily="34" charset="0"/>
                <a:ea typeface="Calibri" panose="020F0502020204030204" pitchFamily="34" charset="0"/>
                <a:cs typeface="Calibri" panose="020F0502020204030204" pitchFamily="34" charset="0"/>
              </a:rPr>
              <a:t>Passiamo adesso al 1996 anno di un'altra gigantesca rivoluzione che ancora oggi utilizziamo quotidianamente. Si tratta dell'idea di due programmatori dell'università di Stanford che inventarono un motore di ricerca Google uno dei successi più famosi della storia è una delle aziende più valutata al mondo.</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fr-FR" sz="2400" dirty="0"/>
          </a:p>
        </p:txBody>
      </p:sp>
    </p:spTree>
    <p:extLst>
      <p:ext uri="{BB962C8B-B14F-4D97-AF65-F5344CB8AC3E}">
        <p14:creationId xmlns:p14="http://schemas.microsoft.com/office/powerpoint/2010/main" val="1429480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B63AF3B-E184-4896-858F-C52AD29FAD18}"/>
              </a:ext>
            </a:extLst>
          </p:cNvPr>
          <p:cNvSpPr>
            <a:spLocks noGrp="1"/>
          </p:cNvSpPr>
          <p:nvPr>
            <p:ph type="title"/>
          </p:nvPr>
        </p:nvSpPr>
        <p:spPr>
          <a:xfrm>
            <a:off x="1143001" y="0"/>
            <a:ext cx="9905998" cy="1478570"/>
          </a:xfrm>
        </p:spPr>
        <p:txBody>
          <a:bodyPr/>
          <a:lstStyle/>
          <a:p>
            <a:r>
              <a:rPr lang="fr-FR" dirty="0"/>
              <a:t>2021</a:t>
            </a:r>
          </a:p>
        </p:txBody>
      </p:sp>
      <p:pic>
        <p:nvPicPr>
          <p:cNvPr id="9" name="Image 8">
            <a:extLst>
              <a:ext uri="{FF2B5EF4-FFF2-40B4-BE49-F238E27FC236}">
                <a16:creationId xmlns:a16="http://schemas.microsoft.com/office/drawing/2014/main" id="{E0470B70-451A-461B-B1FC-6078C3D2DB8E}"/>
              </a:ext>
            </a:extLst>
          </p:cNvPr>
          <p:cNvPicPr>
            <a:picLocks noChangeAspect="1"/>
          </p:cNvPicPr>
          <p:nvPr/>
        </p:nvPicPr>
        <p:blipFill>
          <a:blip r:embed="rId3"/>
          <a:stretch>
            <a:fillRect/>
          </a:stretch>
        </p:blipFill>
        <p:spPr>
          <a:xfrm>
            <a:off x="3518208" y="1225539"/>
            <a:ext cx="6790268" cy="5092701"/>
          </a:xfrm>
          <a:prstGeom prst="rect">
            <a:avLst/>
          </a:prstGeom>
        </p:spPr>
      </p:pic>
      <p:pic>
        <p:nvPicPr>
          <p:cNvPr id="12" name="Image 11">
            <a:extLst>
              <a:ext uri="{FF2B5EF4-FFF2-40B4-BE49-F238E27FC236}">
                <a16:creationId xmlns:a16="http://schemas.microsoft.com/office/drawing/2014/main" id="{3BE52D66-DDDB-407B-8E56-6E7520E8AE6C}"/>
              </a:ext>
            </a:extLst>
          </p:cNvPr>
          <p:cNvPicPr>
            <a:picLocks noChangeAspect="1"/>
          </p:cNvPicPr>
          <p:nvPr/>
        </p:nvPicPr>
        <p:blipFill>
          <a:blip r:embed="rId4"/>
          <a:stretch>
            <a:fillRect/>
          </a:stretch>
        </p:blipFill>
        <p:spPr>
          <a:xfrm>
            <a:off x="594450" y="1225539"/>
            <a:ext cx="5149940" cy="3862455"/>
          </a:xfrm>
          <a:prstGeom prst="rect">
            <a:avLst/>
          </a:prstGeom>
        </p:spPr>
      </p:pic>
      <p:pic>
        <p:nvPicPr>
          <p:cNvPr id="14" name="Image 13">
            <a:extLst>
              <a:ext uri="{FF2B5EF4-FFF2-40B4-BE49-F238E27FC236}">
                <a16:creationId xmlns:a16="http://schemas.microsoft.com/office/drawing/2014/main" id="{6178D558-45D3-40B8-BC35-D400852CDCF9}"/>
              </a:ext>
            </a:extLst>
          </p:cNvPr>
          <p:cNvPicPr>
            <a:picLocks noChangeAspect="1"/>
          </p:cNvPicPr>
          <p:nvPr/>
        </p:nvPicPr>
        <p:blipFill>
          <a:blip r:embed="rId5"/>
          <a:stretch>
            <a:fillRect/>
          </a:stretch>
        </p:blipFill>
        <p:spPr>
          <a:xfrm>
            <a:off x="7533743" y="1098021"/>
            <a:ext cx="5149940" cy="3862455"/>
          </a:xfrm>
          <a:prstGeom prst="rect">
            <a:avLst/>
          </a:prstGeom>
        </p:spPr>
      </p:pic>
      <p:sp>
        <p:nvSpPr>
          <p:cNvPr id="2" name="ZoneTexte 1">
            <a:extLst>
              <a:ext uri="{FF2B5EF4-FFF2-40B4-BE49-F238E27FC236}">
                <a16:creationId xmlns:a16="http://schemas.microsoft.com/office/drawing/2014/main" id="{C2820F3B-0B78-46C4-8086-B56B1DFB0364}"/>
              </a:ext>
            </a:extLst>
          </p:cNvPr>
          <p:cNvSpPr txBox="1"/>
          <p:nvPr/>
        </p:nvSpPr>
        <p:spPr>
          <a:xfrm>
            <a:off x="1143001" y="4555067"/>
            <a:ext cx="10100732" cy="1815882"/>
          </a:xfrm>
          <a:prstGeom prst="rect">
            <a:avLst/>
          </a:prstGeom>
          <a:noFill/>
        </p:spPr>
        <p:txBody>
          <a:bodyPr wrap="square" rtlCol="0">
            <a:spAutoFit/>
          </a:bodyPr>
          <a:lstStyle/>
          <a:p>
            <a:pPr algn="just"/>
            <a:r>
              <a:rPr lang="it-IT" sz="2800" dirty="0">
                <a:effectLst/>
                <a:latin typeface="Calibri" panose="020F0502020204030204" pitchFamily="34" charset="0"/>
                <a:ea typeface="Calibri" panose="020F0502020204030204" pitchFamily="34" charset="0"/>
                <a:cs typeface="Times New Roman" panose="02020603050405020304" pitchFamily="18" charset="0"/>
              </a:rPr>
              <a:t>Per noi, il computer è un oggetto, ma nel corso della storia il concetto e l’aspetto del computer sono cambiati velocemente. Ecco vi racconto come siamo arrivati al computer di oggi.</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fr-FR" sz="2800" dirty="0"/>
          </a:p>
        </p:txBody>
      </p:sp>
    </p:spTree>
    <p:extLst>
      <p:ext uri="{BB962C8B-B14F-4D97-AF65-F5344CB8AC3E}">
        <p14:creationId xmlns:p14="http://schemas.microsoft.com/office/powerpoint/2010/main" val="3253689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C04781-7097-4F52-A0E4-6846485B023F}"/>
              </a:ext>
            </a:extLst>
          </p:cNvPr>
          <p:cNvSpPr>
            <a:spLocks noGrp="1"/>
          </p:cNvSpPr>
          <p:nvPr>
            <p:ph type="title"/>
          </p:nvPr>
        </p:nvSpPr>
        <p:spPr>
          <a:xfrm>
            <a:off x="1632480" y="0"/>
            <a:ext cx="9905998" cy="1478570"/>
          </a:xfrm>
        </p:spPr>
        <p:txBody>
          <a:bodyPr/>
          <a:lstStyle/>
          <a:p>
            <a:r>
              <a:rPr lang="fr-FR" dirty="0"/>
              <a:t>1998 : </a:t>
            </a:r>
            <a:r>
              <a:rPr lang="fr-FR" dirty="0" err="1"/>
              <a:t>iMAc</a:t>
            </a:r>
            <a:endParaRPr lang="fr-FR" dirty="0"/>
          </a:p>
        </p:txBody>
      </p:sp>
      <p:pic>
        <p:nvPicPr>
          <p:cNvPr id="17410" name="Picture 2" descr="RARE Apple iMac G3/400 DV édition spéciale utilisée dans Apple démo sur  scène Steve Jobs | eBay">
            <a:extLst>
              <a:ext uri="{FF2B5EF4-FFF2-40B4-BE49-F238E27FC236}">
                <a16:creationId xmlns:a16="http://schemas.microsoft.com/office/drawing/2014/main" id="{C0BCC327-3885-4E1D-A26E-787B3EA99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394" y="335968"/>
            <a:ext cx="3179139" cy="408892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Il y a 20 ans, l'iMac sauvait Apple et signait le retour de Steve Jobs">
            <a:extLst>
              <a:ext uri="{FF2B5EF4-FFF2-40B4-BE49-F238E27FC236}">
                <a16:creationId xmlns:a16="http://schemas.microsoft.com/office/drawing/2014/main" id="{FA9311C3-5684-445D-9D79-FF1FA34A5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480" y="1338440"/>
            <a:ext cx="4629679" cy="3086453"/>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8A057EB5-2D28-459E-89A7-644184191231}"/>
              </a:ext>
            </a:extLst>
          </p:cNvPr>
          <p:cNvSpPr txBox="1"/>
          <p:nvPr/>
        </p:nvSpPr>
        <p:spPr>
          <a:xfrm>
            <a:off x="1393825" y="4676194"/>
            <a:ext cx="9736667" cy="2246769"/>
          </a:xfrm>
          <a:prstGeom prst="rect">
            <a:avLst/>
          </a:prstGeom>
          <a:noFill/>
        </p:spPr>
        <p:txBody>
          <a:bodyPr wrap="square" rtlCol="0">
            <a:spAutoFit/>
          </a:bodyPr>
          <a:lstStyle/>
          <a:p>
            <a:pPr algn="just"/>
            <a:r>
              <a:rPr lang="it-IT" sz="2000" dirty="0">
                <a:effectLst/>
                <a:latin typeface="Calibri" panose="020F0502020204030204" pitchFamily="34" charset="0"/>
                <a:ea typeface="Calibri" panose="020F0502020204030204" pitchFamily="34" charset="0"/>
                <a:cs typeface="Calibri" panose="020F0502020204030204" pitchFamily="34" charset="0"/>
              </a:rPr>
              <a:t>Nel frattempo Apple aveva continuato il suo processo di miglioramento che nel 1998 culminò in uno dei suoi più grandi successi l’iMac. Questo computer fu molto acclamato, non tanto per il già noto software che era comunque ottimo, ma per il fatto che tutto il computer era racchiuso in un unico pezzo. Ogni componente del computer era situata all'interno del monitor. Inutile dire che questa creazione fu vista come un gigantesco passo in avanti nell'elettronica e nell'informatica.</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fr-FR" sz="2000" dirty="0"/>
          </a:p>
        </p:txBody>
      </p:sp>
    </p:spTree>
    <p:extLst>
      <p:ext uri="{BB962C8B-B14F-4D97-AF65-F5344CB8AC3E}">
        <p14:creationId xmlns:p14="http://schemas.microsoft.com/office/powerpoint/2010/main" val="711251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344AC1-C5F9-40EA-A060-594AC9F3EFEA}"/>
              </a:ext>
            </a:extLst>
          </p:cNvPr>
          <p:cNvSpPr>
            <a:spLocks noGrp="1"/>
          </p:cNvSpPr>
          <p:nvPr>
            <p:ph type="title"/>
          </p:nvPr>
        </p:nvSpPr>
        <p:spPr>
          <a:xfrm>
            <a:off x="1141413" y="74586"/>
            <a:ext cx="9905998" cy="1478570"/>
          </a:xfrm>
        </p:spPr>
        <p:txBody>
          <a:bodyPr/>
          <a:lstStyle/>
          <a:p>
            <a:r>
              <a:rPr lang="fr-FR" dirty="0"/>
              <a:t>OGGI</a:t>
            </a:r>
          </a:p>
        </p:txBody>
      </p:sp>
      <p:pic>
        <p:nvPicPr>
          <p:cNvPr id="18436" name="Picture 4">
            <a:extLst>
              <a:ext uri="{FF2B5EF4-FFF2-40B4-BE49-F238E27FC236}">
                <a16:creationId xmlns:a16="http://schemas.microsoft.com/office/drawing/2014/main" id="{691D8FA8-C371-4D0D-96F1-647C84407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925" y="1192413"/>
            <a:ext cx="2786920" cy="278692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F87A7A47-1DC2-4C4C-A5A8-F396DC849B0D}"/>
              </a:ext>
            </a:extLst>
          </p:cNvPr>
          <p:cNvPicPr>
            <a:picLocks noChangeAspect="1"/>
          </p:cNvPicPr>
          <p:nvPr/>
        </p:nvPicPr>
        <p:blipFill>
          <a:blip r:embed="rId3"/>
          <a:stretch>
            <a:fillRect/>
          </a:stretch>
        </p:blipFill>
        <p:spPr>
          <a:xfrm>
            <a:off x="7629346" y="1295400"/>
            <a:ext cx="3570208" cy="2677656"/>
          </a:xfrm>
          <a:prstGeom prst="rect">
            <a:avLst/>
          </a:prstGeom>
        </p:spPr>
      </p:pic>
      <p:pic>
        <p:nvPicPr>
          <p:cNvPr id="8" name="Image 7">
            <a:extLst>
              <a:ext uri="{FF2B5EF4-FFF2-40B4-BE49-F238E27FC236}">
                <a16:creationId xmlns:a16="http://schemas.microsoft.com/office/drawing/2014/main" id="{82081BC5-CD73-43B1-87C5-F31E5C3469C7}"/>
              </a:ext>
            </a:extLst>
          </p:cNvPr>
          <p:cNvPicPr>
            <a:picLocks noChangeAspect="1"/>
          </p:cNvPicPr>
          <p:nvPr/>
        </p:nvPicPr>
        <p:blipFill>
          <a:blip r:embed="rId4"/>
          <a:stretch>
            <a:fillRect/>
          </a:stretch>
        </p:blipFill>
        <p:spPr>
          <a:xfrm>
            <a:off x="3948283" y="750081"/>
            <a:ext cx="3231402" cy="3593319"/>
          </a:xfrm>
          <a:prstGeom prst="rect">
            <a:avLst/>
          </a:prstGeom>
        </p:spPr>
      </p:pic>
      <p:sp>
        <p:nvSpPr>
          <p:cNvPr id="3" name="ZoneTexte 2">
            <a:extLst>
              <a:ext uri="{FF2B5EF4-FFF2-40B4-BE49-F238E27FC236}">
                <a16:creationId xmlns:a16="http://schemas.microsoft.com/office/drawing/2014/main" id="{14A682CE-6982-4DE6-86D6-A4F92A5AFCA2}"/>
              </a:ext>
            </a:extLst>
          </p:cNvPr>
          <p:cNvSpPr txBox="1"/>
          <p:nvPr/>
        </p:nvSpPr>
        <p:spPr>
          <a:xfrm>
            <a:off x="1464733" y="4343400"/>
            <a:ext cx="9423400" cy="2677656"/>
          </a:xfrm>
          <a:prstGeom prst="rect">
            <a:avLst/>
          </a:prstGeom>
          <a:noFill/>
        </p:spPr>
        <p:txBody>
          <a:bodyPr wrap="square" rtlCol="0">
            <a:spAutoFit/>
          </a:bodyPr>
          <a:lstStyle/>
          <a:p>
            <a:pPr algn="just"/>
            <a:r>
              <a:rPr lang="it-IT" sz="2400" dirty="0">
                <a:effectLst/>
                <a:latin typeface="Calibri" panose="020F0502020204030204" pitchFamily="34" charset="0"/>
                <a:ea typeface="Calibri" panose="020F0502020204030204" pitchFamily="34" charset="0"/>
                <a:cs typeface="Calibri" panose="020F0502020204030204" pitchFamily="34" charset="0"/>
              </a:rPr>
              <a:t>Gli anni passano e arriviamo ai computer che conosciamo oggi, sempre più piccoli e sempre più performanti. Infatti, nei nostri smartphone, abbiamo una potenza di calcolo molto più importante dei primi iMac o dei primi computer Microsoft, ma senza queste poche persone che ho citato come Bill Gates, Steve Jobs o Alan Turing, non avremmo potuto avere tutte queste tecnologie. </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fr-FR" sz="2400" dirty="0"/>
          </a:p>
        </p:txBody>
      </p:sp>
    </p:spTree>
    <p:extLst>
      <p:ext uri="{BB962C8B-B14F-4D97-AF65-F5344CB8AC3E}">
        <p14:creationId xmlns:p14="http://schemas.microsoft.com/office/powerpoint/2010/main" val="1931597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DB6CE4-2B13-4715-B5B2-615A55922CA1}"/>
              </a:ext>
            </a:extLst>
          </p:cNvPr>
          <p:cNvSpPr>
            <a:spLocks noGrp="1"/>
          </p:cNvSpPr>
          <p:nvPr>
            <p:ph type="title"/>
          </p:nvPr>
        </p:nvSpPr>
        <p:spPr>
          <a:xfrm>
            <a:off x="897467" y="1332364"/>
            <a:ext cx="12191999" cy="1478570"/>
          </a:xfrm>
        </p:spPr>
        <p:txBody>
          <a:bodyPr rtlCol="0">
            <a:normAutofit/>
          </a:bodyPr>
          <a:lstStyle/>
          <a:p>
            <a:pPr rtl="0"/>
            <a:r>
              <a:rPr lang="it-IT" dirty="0">
                <a:latin typeface="Rockwell" panose="02060603020205020403" pitchFamily="18" charset="0"/>
              </a:rPr>
              <a:t>Qual è il primo computer della storia ? </a:t>
            </a:r>
          </a:p>
        </p:txBody>
      </p:sp>
      <p:pic>
        <p:nvPicPr>
          <p:cNvPr id="2050" name="Picture 2" descr="Foire aux questions / Concours sergent SPP 2019 / La formation / sdis /  Accueil - SDIS 84">
            <a:extLst>
              <a:ext uri="{FF2B5EF4-FFF2-40B4-BE49-F238E27FC236}">
                <a16:creationId xmlns:a16="http://schemas.microsoft.com/office/drawing/2014/main" id="{BCF129E7-6E89-4984-9DD6-1C7992015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733" y="2641600"/>
            <a:ext cx="7341267" cy="436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17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4B3D18-8FF2-42BE-A025-CB8AE27ABC77}"/>
              </a:ext>
            </a:extLst>
          </p:cNvPr>
          <p:cNvSpPr>
            <a:spLocks noGrp="1"/>
          </p:cNvSpPr>
          <p:nvPr>
            <p:ph idx="1"/>
          </p:nvPr>
        </p:nvSpPr>
        <p:spPr>
          <a:xfrm>
            <a:off x="1143000" y="2049419"/>
            <a:ext cx="9905999" cy="3541714"/>
          </a:xfrm>
        </p:spPr>
        <p:txBody>
          <a:bodyPr>
            <a:normAutofit/>
          </a:bodyPr>
          <a:lstStyle/>
          <a:p>
            <a:pPr marL="0" indent="0" algn="just">
              <a:buNone/>
            </a:pPr>
            <a:r>
              <a:rPr lang="it-IT" sz="4000" dirty="0">
                <a:effectLst/>
                <a:latin typeface="Calibri" panose="020F0502020204030204" pitchFamily="34" charset="0"/>
                <a:ea typeface="Calibri" panose="020F0502020204030204" pitchFamily="34" charset="0"/>
              </a:rPr>
              <a:t>Non esiste solo una riposta perché il significato di computer era in vari modi, ma uno dei possibili candidati e questo macchinario :</a:t>
            </a:r>
            <a:endParaRPr lang="fr-FR" sz="4800" dirty="0"/>
          </a:p>
        </p:txBody>
      </p:sp>
    </p:spTree>
    <p:extLst>
      <p:ext uri="{BB962C8B-B14F-4D97-AF65-F5344CB8AC3E}">
        <p14:creationId xmlns:p14="http://schemas.microsoft.com/office/powerpoint/2010/main" val="114609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DB6CE4-2B13-4715-B5B2-615A55922CA1}"/>
              </a:ext>
            </a:extLst>
          </p:cNvPr>
          <p:cNvSpPr>
            <a:spLocks noGrp="1"/>
          </p:cNvSpPr>
          <p:nvPr>
            <p:ph type="title"/>
          </p:nvPr>
        </p:nvSpPr>
        <p:spPr>
          <a:xfrm>
            <a:off x="1495700" y="-203698"/>
            <a:ext cx="9905998" cy="1478570"/>
          </a:xfrm>
        </p:spPr>
        <p:txBody>
          <a:bodyPr rtlCol="0">
            <a:normAutofit/>
          </a:bodyPr>
          <a:lstStyle/>
          <a:p>
            <a:pPr rtl="0"/>
            <a:r>
              <a:rPr lang="fr-FR" sz="4400" dirty="0">
                <a:latin typeface="Rockwell" panose="02060603020205020403" pitchFamily="18" charset="0"/>
              </a:rPr>
              <a:t>1890 : </a:t>
            </a:r>
            <a:r>
              <a:rPr lang="fr-FR" sz="4400" dirty="0" err="1">
                <a:latin typeface="Rockwell" panose="02060603020205020403" pitchFamily="18" charset="0"/>
              </a:rPr>
              <a:t>Macchina</a:t>
            </a:r>
            <a:r>
              <a:rPr lang="fr-FR" sz="4400" dirty="0">
                <a:latin typeface="Rockwell" panose="02060603020205020403" pitchFamily="18" charset="0"/>
              </a:rPr>
              <a:t> di </a:t>
            </a:r>
            <a:r>
              <a:rPr lang="fr-FR" sz="4400" dirty="0" err="1">
                <a:latin typeface="Rockwell" panose="02060603020205020403" pitchFamily="18" charset="0"/>
              </a:rPr>
              <a:t>hollerith</a:t>
            </a:r>
            <a:endParaRPr lang="fr-FR" sz="4400" dirty="0">
              <a:latin typeface="Rockwell" panose="02060603020205020403" pitchFamily="18" charset="0"/>
            </a:endParaRPr>
          </a:p>
        </p:txBody>
      </p:sp>
      <p:pic>
        <p:nvPicPr>
          <p:cNvPr id="3074" name="Picture 2" descr="Herman Hollerith, il giovane che nel 1887 creò il primo computer">
            <a:extLst>
              <a:ext uri="{FF2B5EF4-FFF2-40B4-BE49-F238E27FC236}">
                <a16:creationId xmlns:a16="http://schemas.microsoft.com/office/drawing/2014/main" id="{D3E2E30B-C930-47FA-8700-36B4E5FA3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347" y="1071957"/>
            <a:ext cx="4483960" cy="33629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imordi">
            <a:extLst>
              <a:ext uri="{FF2B5EF4-FFF2-40B4-BE49-F238E27FC236}">
                <a16:creationId xmlns:a16="http://schemas.microsoft.com/office/drawing/2014/main" id="{BD9E6149-B188-4BA5-BD70-92E93F90F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700" y="1397530"/>
            <a:ext cx="2679975" cy="267997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9A6FFC1-BBBF-4D0B-A772-5B34784D8D3E}"/>
              </a:ext>
            </a:extLst>
          </p:cNvPr>
          <p:cNvSpPr txBox="1"/>
          <p:nvPr/>
        </p:nvSpPr>
        <p:spPr>
          <a:xfrm>
            <a:off x="1495700" y="4730684"/>
            <a:ext cx="9477100" cy="1631216"/>
          </a:xfrm>
          <a:prstGeom prst="rect">
            <a:avLst/>
          </a:prstGeom>
          <a:noFill/>
        </p:spPr>
        <p:txBody>
          <a:bodyPr wrap="square" rtlCol="0">
            <a:spAutoFit/>
          </a:bodyPr>
          <a:lstStyle/>
          <a:p>
            <a:pPr algn="just"/>
            <a:r>
              <a:rPr lang="it-IT" sz="2000" dirty="0">
                <a:effectLst/>
                <a:latin typeface="Calibri" panose="020F0502020204030204" pitchFamily="34" charset="0"/>
                <a:ea typeface="Calibri" panose="020F0502020204030204" pitchFamily="34" charset="0"/>
              </a:rPr>
              <a:t>Siamo nel 1890, il governo americano aveva difficolta a fare il censimento a causa della popolazione che è diventata troppo numerosa. Quindi c’era bisogno di un sistema che facesse cosa al posto dell’uomo. Fu così che abbiamo inventata une macchina per mappare le caratteristiche di una persona. Una macchina di questo genere era davvero sorprendente per quell’epoca.</a:t>
            </a:r>
            <a:endParaRPr lang="fr-FR" sz="2000" dirty="0"/>
          </a:p>
        </p:txBody>
      </p:sp>
    </p:spTree>
    <p:extLst>
      <p:ext uri="{BB962C8B-B14F-4D97-AF65-F5344CB8AC3E}">
        <p14:creationId xmlns:p14="http://schemas.microsoft.com/office/powerpoint/2010/main" val="1193417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BBDD386-15A9-4B47-99BD-BCF6958A57BC}"/>
              </a:ext>
            </a:extLst>
          </p:cNvPr>
          <p:cNvSpPr>
            <a:spLocks noGrp="1"/>
          </p:cNvSpPr>
          <p:nvPr>
            <p:ph idx="1"/>
          </p:nvPr>
        </p:nvSpPr>
        <p:spPr>
          <a:xfrm>
            <a:off x="1143000" y="875328"/>
            <a:ext cx="9905999" cy="3541714"/>
          </a:xfrm>
        </p:spPr>
        <p:txBody>
          <a:bodyPr>
            <a:normAutofit/>
          </a:bodyPr>
          <a:lstStyle/>
          <a:p>
            <a:pPr marL="0" indent="0" algn="just">
              <a:buNone/>
            </a:pPr>
            <a:r>
              <a:rPr lang="it-IT" sz="3200" dirty="0">
                <a:effectLst/>
                <a:latin typeface="Calibri" panose="020F0502020204030204" pitchFamily="34" charset="0"/>
                <a:ea typeface="Calibri" panose="020F0502020204030204" pitchFamily="34" charset="0"/>
              </a:rPr>
              <a:t>Questo sistema che permise di ridurre drasticamente i tempi di calcolo, permise anche al governo americano di risparmiare 5 milioni di dollari. </a:t>
            </a:r>
            <a:r>
              <a:rPr lang="it-IT" sz="3200" dirty="0">
                <a:latin typeface="Calibri" panose="020F0502020204030204" pitchFamily="34" charset="0"/>
                <a:ea typeface="Calibri" panose="020F0502020204030204" pitchFamily="34" charset="0"/>
              </a:rPr>
              <a:t>L</a:t>
            </a:r>
            <a:r>
              <a:rPr lang="it-IT" sz="3200" dirty="0">
                <a:effectLst/>
                <a:latin typeface="Calibri" panose="020F0502020204030204" pitchFamily="34" charset="0"/>
                <a:ea typeface="Calibri" panose="020F0502020204030204" pitchFamily="34" charset="0"/>
              </a:rPr>
              <a:t>’inventore di questa macchina fondo l’azienda che conosciamo tutto : IBM.</a:t>
            </a:r>
            <a:endParaRPr lang="fr-FR" sz="4000" dirty="0"/>
          </a:p>
        </p:txBody>
      </p:sp>
      <p:pic>
        <p:nvPicPr>
          <p:cNvPr id="5" name="Picture 2" descr="Distributeur | Partenaire agréé IBM | Arrow.com">
            <a:extLst>
              <a:ext uri="{FF2B5EF4-FFF2-40B4-BE49-F238E27FC236}">
                <a16:creationId xmlns:a16="http://schemas.microsoft.com/office/drawing/2014/main" id="{E6863239-70D8-4ACF-8441-15890C620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5991" y="4247709"/>
            <a:ext cx="2719742" cy="13598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dollar saved isn't a dollar earned. It's much more. – Danielle Alexandria">
            <a:extLst>
              <a:ext uri="{FF2B5EF4-FFF2-40B4-BE49-F238E27FC236}">
                <a16:creationId xmlns:a16="http://schemas.microsoft.com/office/drawing/2014/main" id="{036BF9C1-56D8-4F94-BDF8-9369252C3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516" y="3883906"/>
            <a:ext cx="2733209" cy="2291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52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DB6CE4-2B13-4715-B5B2-615A55922CA1}"/>
              </a:ext>
            </a:extLst>
          </p:cNvPr>
          <p:cNvSpPr>
            <a:spLocks noGrp="1"/>
          </p:cNvSpPr>
          <p:nvPr>
            <p:ph type="title"/>
          </p:nvPr>
        </p:nvSpPr>
        <p:spPr>
          <a:xfrm>
            <a:off x="1144589" y="0"/>
            <a:ext cx="9905998" cy="1478570"/>
          </a:xfrm>
        </p:spPr>
        <p:txBody>
          <a:bodyPr rtlCol="0">
            <a:normAutofit/>
          </a:bodyPr>
          <a:lstStyle/>
          <a:p>
            <a:pPr rtl="0"/>
            <a:r>
              <a:rPr lang="fr-FR" sz="4400" dirty="0">
                <a:latin typeface="Rockwell" panose="02060603020205020403" pitchFamily="18" charset="0"/>
              </a:rPr>
              <a:t>1936 : ALAN Turing</a:t>
            </a:r>
          </a:p>
        </p:txBody>
      </p:sp>
      <p:pic>
        <p:nvPicPr>
          <p:cNvPr id="5122" name="Picture 2" descr="Alan Turing — Wikipédia">
            <a:extLst>
              <a:ext uri="{FF2B5EF4-FFF2-40B4-BE49-F238E27FC236}">
                <a16:creationId xmlns:a16="http://schemas.microsoft.com/office/drawing/2014/main" id="{F8D7AFE8-E08F-4F5A-878C-469F471E2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332" y="220133"/>
            <a:ext cx="3611923" cy="491758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china del Turing - Wikipedia">
            <a:extLst>
              <a:ext uri="{FF2B5EF4-FFF2-40B4-BE49-F238E27FC236}">
                <a16:creationId xmlns:a16="http://schemas.microsoft.com/office/drawing/2014/main" id="{F6AC5B52-7003-4EE9-9F93-D311080A3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801" y="1301016"/>
            <a:ext cx="4775199" cy="35813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CE36F82-4258-4283-AAE8-3C9A90B7875D}"/>
              </a:ext>
            </a:extLst>
          </p:cNvPr>
          <p:cNvSpPr txBox="1"/>
          <p:nvPr/>
        </p:nvSpPr>
        <p:spPr>
          <a:xfrm>
            <a:off x="1320801" y="5137722"/>
            <a:ext cx="9381067" cy="2062103"/>
          </a:xfrm>
          <a:prstGeom prst="rect">
            <a:avLst/>
          </a:prstGeom>
          <a:noFill/>
        </p:spPr>
        <p:txBody>
          <a:bodyPr wrap="square" rtlCol="0">
            <a:spAutoFit/>
          </a:bodyPr>
          <a:lstStyle/>
          <a:p>
            <a:pPr algn="just"/>
            <a:r>
              <a:rPr lang="it-IT" sz="2400" dirty="0">
                <a:effectLst/>
                <a:latin typeface="Calibri" panose="020F0502020204030204" pitchFamily="34" charset="0"/>
                <a:ea typeface="Calibri" panose="020F0502020204030204" pitchFamily="34" charset="0"/>
                <a:cs typeface="Calibri" panose="020F0502020204030204" pitchFamily="34" charset="0"/>
              </a:rPr>
              <a:t>L’opinione prevalente è che l’invenzione del computer si debba attribuire a questa persona: Alan Turing. Nel 1936 idea una macchina teorica che cambia il mondo diventando la base per qualunque computer smartphone or tablet del tempo moderno. Era chiamata la macchina di Turing.</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3200" dirty="0"/>
          </a:p>
        </p:txBody>
      </p:sp>
    </p:spTree>
    <p:extLst>
      <p:ext uri="{BB962C8B-B14F-4D97-AF65-F5344CB8AC3E}">
        <p14:creationId xmlns:p14="http://schemas.microsoft.com/office/powerpoint/2010/main" val="1398410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B2C92F-45B8-4446-8269-4AC189F6D57D}"/>
              </a:ext>
            </a:extLst>
          </p:cNvPr>
          <p:cNvSpPr>
            <a:spLocks noGrp="1"/>
          </p:cNvSpPr>
          <p:nvPr>
            <p:ph type="title"/>
          </p:nvPr>
        </p:nvSpPr>
        <p:spPr>
          <a:xfrm>
            <a:off x="1411338" y="0"/>
            <a:ext cx="9905998" cy="1478570"/>
          </a:xfrm>
        </p:spPr>
        <p:txBody>
          <a:bodyPr/>
          <a:lstStyle/>
          <a:p>
            <a:r>
              <a:rPr lang="fr-FR" dirty="0"/>
              <a:t>Prima </a:t>
            </a:r>
            <a:r>
              <a:rPr lang="fr-FR" dirty="0" err="1"/>
              <a:t>generazione</a:t>
            </a:r>
            <a:r>
              <a:rPr lang="fr-FR" dirty="0"/>
              <a:t> di computer 1944-1956</a:t>
            </a:r>
          </a:p>
        </p:txBody>
      </p:sp>
      <p:pic>
        <p:nvPicPr>
          <p:cNvPr id="6146" name="Picture 2" descr="Macchina di Turing – ALAN TURING">
            <a:extLst>
              <a:ext uri="{FF2B5EF4-FFF2-40B4-BE49-F238E27FC236}">
                <a16:creationId xmlns:a16="http://schemas.microsoft.com/office/drawing/2014/main" id="{71F7E369-9111-465F-ADF1-3F391E300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1478570"/>
            <a:ext cx="5221336" cy="355758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87665CD4-9DCE-4F66-858C-A43E5F8983A8}"/>
              </a:ext>
            </a:extLst>
          </p:cNvPr>
          <p:cNvSpPr txBox="1"/>
          <p:nvPr/>
        </p:nvSpPr>
        <p:spPr>
          <a:xfrm>
            <a:off x="1349194" y="5490592"/>
            <a:ext cx="9270999" cy="1264642"/>
          </a:xfrm>
          <a:prstGeom prst="rect">
            <a:avLst/>
          </a:prstGeom>
          <a:noFill/>
        </p:spPr>
        <p:txBody>
          <a:bodyPr wrap="square" rtlCol="0">
            <a:spAutoFit/>
          </a:bodyPr>
          <a:lstStyle/>
          <a:p>
            <a:pPr algn="just">
              <a:lnSpc>
                <a:spcPct val="107000"/>
              </a:lnSpc>
              <a:spcAft>
                <a:spcPts val="800"/>
              </a:spcAft>
            </a:pPr>
            <a:r>
              <a:rPr lang="it-IT" sz="1800" dirty="0">
                <a:effectLst/>
                <a:latin typeface="Calibri" panose="020F0502020204030204" pitchFamily="34" charset="0"/>
                <a:ea typeface="Calibri" panose="020F0502020204030204" pitchFamily="34" charset="0"/>
                <a:cs typeface="Calibri" panose="020F0502020204030204" pitchFamily="34" charset="0"/>
              </a:rPr>
              <a:t>Un’applicazione pratica del principio della macchina di Turing fu utilizzata durante la seconda guerra mondiale per costruire una macchina per decriptare i messaggi tedeschi. A questo proposito, vi consiglio di vedere The </a:t>
            </a:r>
            <a:r>
              <a:rPr lang="it-IT" sz="1800" dirty="0" err="1">
                <a:effectLst/>
                <a:latin typeface="Calibri" panose="020F0502020204030204" pitchFamily="34" charset="0"/>
                <a:ea typeface="Calibri" panose="020F0502020204030204" pitchFamily="34" charset="0"/>
                <a:cs typeface="Calibri" panose="020F0502020204030204" pitchFamily="34" charset="0"/>
              </a:rPr>
              <a:t>Imitation</a:t>
            </a:r>
            <a:r>
              <a:rPr lang="it-IT" sz="1800" dirty="0">
                <a:effectLst/>
                <a:latin typeface="Calibri" panose="020F0502020204030204" pitchFamily="34" charset="0"/>
                <a:ea typeface="Calibri" panose="020F0502020204030204" pitchFamily="34" charset="0"/>
                <a:cs typeface="Calibri" panose="020F0502020204030204" pitchFamily="34" charset="0"/>
              </a:rPr>
              <a:t> Game, un film molto bello che parla della storia di Turing.</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8" name="Picture 4" descr="Imitation game - Ecran et toile">
            <a:extLst>
              <a:ext uri="{FF2B5EF4-FFF2-40B4-BE49-F238E27FC236}">
                <a16:creationId xmlns:a16="http://schemas.microsoft.com/office/drawing/2014/main" id="{BA8E8A73-2F77-478C-9CA0-0484545D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6361" y="1238064"/>
            <a:ext cx="302895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09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16B5FD-6244-475C-A7AC-F6C2B26C4C54}"/>
              </a:ext>
            </a:extLst>
          </p:cNvPr>
          <p:cNvSpPr>
            <a:spLocks noGrp="1"/>
          </p:cNvSpPr>
          <p:nvPr>
            <p:ph type="title"/>
          </p:nvPr>
        </p:nvSpPr>
        <p:spPr>
          <a:xfrm>
            <a:off x="1143001" y="434897"/>
            <a:ext cx="9905998" cy="1478570"/>
          </a:xfrm>
        </p:spPr>
        <p:txBody>
          <a:bodyPr/>
          <a:lstStyle/>
          <a:p>
            <a:r>
              <a:rPr lang="fr-FR" dirty="0"/>
              <a:t>1946 : </a:t>
            </a:r>
            <a:r>
              <a:rPr lang="fr-FR" dirty="0" err="1"/>
              <a:t>Eniac</a:t>
            </a:r>
            <a:r>
              <a:rPr lang="fr-FR" dirty="0"/>
              <a:t> </a:t>
            </a:r>
          </a:p>
        </p:txBody>
      </p:sp>
      <p:pic>
        <p:nvPicPr>
          <p:cNvPr id="7170" name="Picture 2" descr="Untold History of AI: Invisible Women Programmed America's First Electronic  Computer - IEEE Spectrum">
            <a:extLst>
              <a:ext uri="{FF2B5EF4-FFF2-40B4-BE49-F238E27FC236}">
                <a16:creationId xmlns:a16="http://schemas.microsoft.com/office/drawing/2014/main" id="{974DE6F4-11BA-491B-AA83-FE7DDC320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6" y="2482770"/>
            <a:ext cx="4887486" cy="366561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Trajectoire d'un projectile — Wikipédia">
            <a:extLst>
              <a:ext uri="{FF2B5EF4-FFF2-40B4-BE49-F238E27FC236}">
                <a16:creationId xmlns:a16="http://schemas.microsoft.com/office/drawing/2014/main" id="{ECF9808F-BADA-4B24-A9EC-B21053115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6267" y="169294"/>
            <a:ext cx="3048000" cy="2028825"/>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A4B6949-030A-4A44-83F4-A56516CD5142}"/>
              </a:ext>
            </a:extLst>
          </p:cNvPr>
          <p:cNvSpPr txBox="1"/>
          <p:nvPr/>
        </p:nvSpPr>
        <p:spPr>
          <a:xfrm>
            <a:off x="5875868" y="2482770"/>
            <a:ext cx="5376330" cy="3700244"/>
          </a:xfrm>
          <a:prstGeom prst="rect">
            <a:avLst/>
          </a:prstGeom>
          <a:noFill/>
        </p:spPr>
        <p:txBody>
          <a:bodyPr wrap="square" rtlCol="0">
            <a:spAutoFit/>
          </a:bodyPr>
          <a:lstStyle/>
          <a:p>
            <a:pPr algn="just">
              <a:lnSpc>
                <a:spcPct val="107000"/>
              </a:lnSpc>
              <a:spcAft>
                <a:spcPts val="800"/>
              </a:spcAft>
            </a:pPr>
            <a:r>
              <a:rPr lang="it-IT" sz="2000" dirty="0">
                <a:effectLst/>
                <a:latin typeface="Calibri" panose="020F0502020204030204" pitchFamily="34" charset="0"/>
                <a:ea typeface="Calibri" panose="020F0502020204030204" pitchFamily="34" charset="0"/>
                <a:cs typeface="Calibri" panose="020F0502020204030204" pitchFamily="34" charset="0"/>
              </a:rPr>
              <a:t>L’ENIAC fu realizzata nel 1946 dal governo degli stati unti per risolvere I problemi di calcolo balistico della traiettoria dei proietti d’artiglierà. Come tutti i primi computer era di grandi dimensioni per una superficie di circa 200 metri quadrati e pesava 30 tonnellate. Era composto da 18 mila valvole termoioniche e tanti altre componenti elettronici incomprensibili. L’evoluzione rispetto agli altri computer è la velocità (esegue in 1 ora lavori che esegue in 1 settimana con gli altri).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4386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Office_30478294_TF77815013" id="{1E63A3F3-EF3D-4FBB-9BC6-FF1129928CC1}" vid="{D390F830-A480-4B13-B3B6-57818ECCAE2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Cycle problèmesolution </Template>
  <TotalTime>236</TotalTime>
  <Words>1012</Words>
  <Application>Microsoft Office PowerPoint</Application>
  <PresentationFormat>Grand écran</PresentationFormat>
  <Paragraphs>48</Paragraphs>
  <Slides>21</Slides>
  <Notes>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21</vt:i4>
      </vt:variant>
    </vt:vector>
  </HeadingPairs>
  <TitlesOfParts>
    <vt:vector size="27" baseType="lpstr">
      <vt:lpstr>Arial</vt:lpstr>
      <vt:lpstr>Calibri</vt:lpstr>
      <vt:lpstr>Rockwell</vt:lpstr>
      <vt:lpstr>Tahoma</vt:lpstr>
      <vt:lpstr>Tw Cen MT</vt:lpstr>
      <vt:lpstr>Circuit</vt:lpstr>
      <vt:lpstr>Storia del computer</vt:lpstr>
      <vt:lpstr>2021</vt:lpstr>
      <vt:lpstr>Qual è il primo computer della storia ? </vt:lpstr>
      <vt:lpstr>Présentation PowerPoint</vt:lpstr>
      <vt:lpstr>1890 : Macchina di hollerith</vt:lpstr>
      <vt:lpstr>Présentation PowerPoint</vt:lpstr>
      <vt:lpstr>1936 : ALAN Turing</vt:lpstr>
      <vt:lpstr>Prima generazione di computer 1944-1956</vt:lpstr>
      <vt:lpstr>1946 : Eniac </vt:lpstr>
      <vt:lpstr>Seconda generazione di computer 1957-1964</vt:lpstr>
      <vt:lpstr>Présentation PowerPoint</vt:lpstr>
      <vt:lpstr>IBM</vt:lpstr>
      <vt:lpstr>quarta generazione di computer 1970-1998</vt:lpstr>
      <vt:lpstr>1975 : INTEL 8080</vt:lpstr>
      <vt:lpstr>BILL GATES &amp; PAUL ALLEN = MICROSOFT</vt:lpstr>
      <vt:lpstr>Steve jobs &amp; steve wozniak = apple</vt:lpstr>
      <vt:lpstr>1984 : macintosh            1985 : Windows</vt:lpstr>
      <vt:lpstr>1993 : micro processor</vt:lpstr>
      <vt:lpstr>1996 : google</vt:lpstr>
      <vt:lpstr>1998 : iMAc</vt:lpstr>
      <vt:lpstr>OGGI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Storia del computer</dc:title>
  <dc:creator>Thomas SADURNI</dc:creator>
  <cp:lastModifiedBy>Thomas SADURNI</cp:lastModifiedBy>
  <cp:revision>30</cp:revision>
  <dcterms:created xsi:type="dcterms:W3CDTF">2021-03-16T21:08:23Z</dcterms:created>
  <dcterms:modified xsi:type="dcterms:W3CDTF">2021-04-13T17:27:41Z</dcterms:modified>
</cp:coreProperties>
</file>